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4" r:id="rId5"/>
    <p:sldMasterId id="2147483691" r:id="rId6"/>
  </p:sldMasterIdLst>
  <p:notesMasterIdLst>
    <p:notesMasterId r:id="rId23"/>
  </p:notesMasterIdLst>
  <p:handoutMasterIdLst>
    <p:handoutMasterId r:id="rId24"/>
  </p:handoutMasterIdLst>
  <p:sldIdLst>
    <p:sldId id="302" r:id="rId7"/>
    <p:sldId id="276" r:id="rId8"/>
    <p:sldId id="312" r:id="rId9"/>
    <p:sldId id="299" r:id="rId10"/>
    <p:sldId id="304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08" r:id="rId21"/>
    <p:sldId id="257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8DBECD-247E-473C-AB46-76778BC55539}" v="43" dt="2021-07-09T21:32:09.202"/>
    <p1510:client id="{1C2535AC-1884-4B95-978F-D79589F9C830}" v="468" dt="2021-07-12T13:58:54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C915A-A86C-477E-8E0C-B584EA36AC36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0DB1D-912E-4AE5-9795-D91DCB143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6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A3FA4B0-01CF-4022-9D6D-FCFEEF9E33F3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D45BE0E-EC7C-44B0-B4E1-9A0EC7B9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79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WWCC brings together residents, stakeholders, and elected and appointed officials, supported by researchers and other professional expertise to: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/>
              <a:t>Identify and share information on current and planned redevelopment and revitalization activity (programs, strategies, etc.) in Newark’s West Ward;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/>
              <a:t>Open the dialogue on opportunities and challenges in the West Ward and identify areas for collaboration, strategic planning, resource development, training, research and other activities to support improved outcomes;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/>
              <a:t>Jointly develop strategies that harness the capacities of stakeholders and strategically align and facilitate partnerships to increase impacts through targeted planning and action;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n-US" dirty="0" smtClean="0"/>
              <a:t>Establish goals, objectives, and metrics; monitor and assess progress</a:t>
            </a:r>
            <a:r>
              <a:rPr lang="en-US" dirty="0" smtClean="0">
                <a:latin typeface="Calibri Light" panose="020F0302020204030204"/>
              </a:rPr>
              <a:t> &amp;</a:t>
            </a:r>
            <a:r>
              <a:rPr lang="en-US" dirty="0" smtClean="0"/>
              <a:t> mechanisms to improve information sharing among residents and stakeholders. </a:t>
            </a:r>
          </a:p>
          <a:p>
            <a:pPr marL="0" lvl="0" indent="0" rtl="0">
              <a:buFont typeface="Arial" panose="020B0604020202020204" pitchFamily="34" charset="0"/>
              <a:buNone/>
            </a:pPr>
            <a:r>
              <a:rPr lang="en-US" dirty="0" smtClean="0"/>
              <a:t>Visit us on Facebook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5BE0E-EC7C-44B0-B4E1-9A0EC7B9E4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48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08A3239C-253B-4C7B-83C9-C69CEF6839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65489FED-0C6C-44DB-B5E7-D55CEA3BCE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8F09156C-AACD-48B4-BFE4-6167F72A2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FAADDA-98D6-476D-9048-6DB1E22456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1822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382CE8C8-5A61-46DC-8E12-BB8BB036B0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7848AC1D-1386-4014-ADD4-0E997902B1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782D987E-C6C0-4DC3-AAB2-1BC44A1224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F55EE1-3DAD-4144-8192-40F04F2FA81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208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66DC50-4997-4667-84CA-2F62A5CD124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88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c32b9733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c32b9733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6c32b97334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654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66DC50-4997-4667-84CA-2F62A5CD124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39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9218-DE8C-4935-9451-7E859973F98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B07F-756B-4861-9026-A229540EE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6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9218-DE8C-4935-9451-7E859973F98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B07F-756B-4861-9026-A229540EE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9218-DE8C-4935-9451-7E859973F98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B07F-756B-4861-9026-A229540EE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7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F7C3-D862-46C6-85C2-3880E99318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EB06-D738-4F03-8B4F-A2A8961A5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01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F7C3-D862-46C6-85C2-3880E99318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EB06-D738-4F03-8B4F-A2A8961A5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2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F7C3-D862-46C6-85C2-3880E99318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EB06-D738-4F03-8B4F-A2A8961A5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34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RCPS_LogoIcon_Gray.png">
            <a:extLst>
              <a:ext uri="{FF2B5EF4-FFF2-40B4-BE49-F238E27FC236}">
                <a16:creationId xmlns:a16="http://schemas.microsoft.com/office/drawing/2014/main" id="{42879640-FA90-4026-9501-4CFF7A8E5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7694084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2440" y="4851313"/>
            <a:ext cx="8817880" cy="1365949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12440" y="3157182"/>
            <a:ext cx="9732280" cy="1470025"/>
          </a:xfrm>
        </p:spPr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0098025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TM map no key.jpg" descr="RTM map no key.jpg">
            <a:extLst>
              <a:ext uri="{FF2B5EF4-FFF2-40B4-BE49-F238E27FC236}">
                <a16:creationId xmlns:a16="http://schemas.microsoft.com/office/drawing/2014/main" id="{C17BAD81-D638-437C-973A-9EDAD354F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2"/>
          <a:stretch>
            <a:fillRect/>
          </a:stretch>
        </p:blipFill>
        <p:spPr bwMode="auto">
          <a:xfrm>
            <a:off x="0" y="-6349"/>
            <a:ext cx="121920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asted-image.tiff" descr="pasted-image.tiff">
            <a:extLst>
              <a:ext uri="{FF2B5EF4-FFF2-40B4-BE49-F238E27FC236}">
                <a16:creationId xmlns:a16="http://schemas.microsoft.com/office/drawing/2014/main" id="{CDBED742-BED9-4915-A06B-3990CE9AC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434" y="109539"/>
            <a:ext cx="1183217" cy="655637"/>
          </a:xfrm>
          <a:prstGeom prst="rect">
            <a:avLst/>
          </a:prstGeom>
          <a:noFill/>
          <a:ln>
            <a:noFill/>
          </a:ln>
          <a:effectLst>
            <a:outerShdw blurRad="101600" dist="25400" dir="5400000" rotWithShape="0">
              <a:srgbClr val="94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500" b="1"/>
            </a:lvl1pPr>
            <a:lvl2pPr>
              <a:defRPr sz="3500" b="1"/>
            </a:lvl2pPr>
            <a:lvl3pPr>
              <a:defRPr sz="3500" b="1"/>
            </a:lvl3pPr>
            <a:lvl4pPr>
              <a:defRPr sz="3500" b="1"/>
            </a:lvl4pPr>
            <a:lvl5pPr>
              <a:defRPr sz="3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290007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9218-DE8C-4935-9451-7E859973F98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B07F-756B-4861-9026-A229540EE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9218-DE8C-4935-9451-7E859973F98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B07F-756B-4861-9026-A229540EE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6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9218-DE8C-4935-9451-7E859973F98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B07F-756B-4861-9026-A229540EE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3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9218-DE8C-4935-9451-7E859973F98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B07F-756B-4861-9026-A229540EE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07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9218-DE8C-4935-9451-7E859973F98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B07F-756B-4861-9026-A229540EE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5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9218-DE8C-4935-9451-7E859973F98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B07F-756B-4861-9026-A229540EE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5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9218-DE8C-4935-9451-7E859973F98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B07F-756B-4861-9026-A229540EE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7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9218-DE8C-4935-9451-7E859973F98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B07F-756B-4861-9026-A229540EE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0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29218-DE8C-4935-9451-7E859973F98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8B07F-756B-4861-9026-A229540EE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1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F7C3-D862-46C6-85C2-3880E99318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BEB06-D738-4F03-8B4F-A2A8961A5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2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0" r:id="rId2"/>
    <p:sldLayoutId id="214748368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RCPS_LogoIcon_Gray.png">
            <a:extLst>
              <a:ext uri="{FF2B5EF4-FFF2-40B4-BE49-F238E27FC236}">
                <a16:creationId xmlns:a16="http://schemas.microsoft.com/office/drawing/2014/main" id="{6AED5BD9-7309-4054-9A94-47FC7DD2B6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65"/>
          <a:stretch>
            <a:fillRect/>
          </a:stretch>
        </p:blipFill>
        <p:spPr bwMode="auto">
          <a:xfrm>
            <a:off x="-6350" y="1"/>
            <a:ext cx="7694084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B395410F-CEB9-4E38-AC9C-C4C043F10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109728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F484901A-04A4-4E82-97A0-28D974F634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109728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1" name="Text Box 10">
            <a:extLst>
              <a:ext uri="{FF2B5EF4-FFF2-40B4-BE49-F238E27FC236}">
                <a16:creationId xmlns:a16="http://schemas.microsoft.com/office/drawing/2014/main" id="{11CD4AA5-D060-CE4D-8590-4E221031E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98426"/>
            <a:ext cx="558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1030" name="Rectangle 7">
            <a:extLst>
              <a:ext uri="{FF2B5EF4-FFF2-40B4-BE49-F238E27FC236}">
                <a16:creationId xmlns:a16="http://schemas.microsoft.com/office/drawing/2014/main" id="{E379D71E-842E-9D49-8B6E-F445199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5886" y="125413"/>
            <a:ext cx="2551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2000"/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CFCFFF-053A-4E4D-95BC-9BA61E9C5A82}"/>
              </a:ext>
            </a:extLst>
          </p:cNvPr>
          <p:cNvCxnSpPr/>
          <p:nvPr userDrawn="1"/>
        </p:nvCxnSpPr>
        <p:spPr>
          <a:xfrm flipV="1">
            <a:off x="0" y="593725"/>
            <a:ext cx="12192000" cy="14288"/>
          </a:xfrm>
          <a:prstGeom prst="line">
            <a:avLst/>
          </a:prstGeom>
          <a:ln w="3175" cmpd="sng">
            <a:solidFill>
              <a:srgbClr val="CE00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94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ヒラギノ角ゴ Pro W3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Geneva" charset="0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Geneva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jpg"/><Relationship Id="rId5" Type="http://schemas.openxmlformats.org/officeDocument/2006/relationships/image" Target="../media/image17.png"/><Relationship Id="rId15" Type="http://schemas.openxmlformats.org/officeDocument/2006/relationships/image" Target="../media/image27.jp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jpg"/><Relationship Id="rId27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mailto:newark.collaborative@rutgers.edu" TargetMode="Externa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2" Type="http://schemas.openxmlformats.org/officeDocument/2006/relationships/image" Target="../media/image47.jp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50.png"/><Relationship Id="rId15" Type="http://schemas.openxmlformats.org/officeDocument/2006/relationships/image" Target="../media/image60.jpg"/><Relationship Id="rId10" Type="http://schemas.openxmlformats.org/officeDocument/2006/relationships/image" Target="../media/image55.emf"/><Relationship Id="rId4" Type="http://schemas.openxmlformats.org/officeDocument/2006/relationships/image" Target="../media/image49.jpeg"/><Relationship Id="rId9" Type="http://schemas.openxmlformats.org/officeDocument/2006/relationships/image" Target="../media/image54.jp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oucp.newark.rutgers.edu/partnerships/west-ward-community-coalition/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ADEAE5-B080-4DEC-819A-00E41A93F8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FB580A-BA0E-4D5E-90F4-C42767A783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6" y="2907091"/>
            <a:ext cx="11111987" cy="2795679"/>
          </a:xfrm>
        </p:spPr>
        <p:txBody>
          <a:bodyPr anchor="ctr">
            <a:normAutofit/>
          </a:bodyPr>
          <a:lstStyle/>
          <a:p>
            <a:pPr algn="l"/>
            <a:r>
              <a:rPr lang="en-US" sz="39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badi"/>
                <a:ea typeface="Times New Roman" panose="02020603050405020304" pitchFamily="18" charset="0"/>
                <a:cs typeface="Times New Roman"/>
              </a:rPr>
              <a:t>P</a:t>
            </a:r>
            <a:r>
              <a:rPr lang="en-US" sz="36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badi"/>
                <a:ea typeface="Times New Roman" panose="02020603050405020304" pitchFamily="18" charset="0"/>
                <a:cs typeface="Times New Roman"/>
              </a:rPr>
              <a:t>ublic </a:t>
            </a:r>
            <a:r>
              <a:rPr lang="en-US" sz="39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badi"/>
                <a:ea typeface="Times New Roman" panose="02020603050405020304" pitchFamily="18" charset="0"/>
                <a:cs typeface="Times New Roman"/>
              </a:rPr>
              <a:t>S</a:t>
            </a:r>
            <a:r>
              <a:rPr lang="en-US" sz="36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badi"/>
                <a:ea typeface="Times New Roman" panose="02020603050405020304" pitchFamily="18" charset="0"/>
                <a:cs typeface="Times New Roman"/>
              </a:rPr>
              <a:t>afety in the </a:t>
            </a:r>
            <a:r>
              <a:rPr lang="en-US" sz="39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badi"/>
                <a:ea typeface="Times New Roman" panose="02020603050405020304" pitchFamily="18" charset="0"/>
                <a:cs typeface="Times New Roman"/>
              </a:rPr>
              <a:t>W</a:t>
            </a:r>
            <a:r>
              <a:rPr lang="en-US" sz="36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badi"/>
                <a:ea typeface="Times New Roman" panose="02020603050405020304" pitchFamily="18" charset="0"/>
                <a:cs typeface="Times New Roman"/>
              </a:rPr>
              <a:t>est </a:t>
            </a:r>
            <a:r>
              <a:rPr lang="en-US" sz="39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badi"/>
                <a:ea typeface="Times New Roman" panose="02020603050405020304" pitchFamily="18" charset="0"/>
                <a:cs typeface="Times New Roman"/>
              </a:rPr>
              <a:t>W</a:t>
            </a:r>
            <a:r>
              <a:rPr lang="en-US" sz="36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badi"/>
                <a:ea typeface="Times New Roman" panose="02020603050405020304" pitchFamily="18" charset="0"/>
                <a:cs typeface="Times New Roman"/>
              </a:rPr>
              <a:t>ard: a </a:t>
            </a:r>
            <a:r>
              <a:rPr lang="en-US" sz="39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badi"/>
                <a:ea typeface="Times New Roman" panose="02020603050405020304" pitchFamily="18" charset="0"/>
                <a:cs typeface="Times New Roman"/>
              </a:rPr>
              <a:t>D</a:t>
            </a:r>
            <a:r>
              <a:rPr lang="en-US" sz="36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badi"/>
                <a:ea typeface="Times New Roman" panose="02020603050405020304" pitchFamily="18" charset="0"/>
                <a:cs typeface="Times New Roman"/>
              </a:rPr>
              <a:t>iscussion with the Newark Public Safety Collaborative</a:t>
            </a:r>
            <a:endParaRPr lang="en-US" sz="3600" kern="1800">
              <a:effectLst>
                <a:outerShdw blurRad="38100" dist="19050" dir="2700000" algn="tl">
                  <a:prstClr val="black">
                    <a:alpha val="40000"/>
                  </a:prstClr>
                </a:outerShdw>
              </a:effectLst>
              <a:latin typeface="Abadi"/>
              <a:ea typeface="Times New Roman" panose="02020603050405020304" pitchFamily="18" charset="0"/>
              <a:cs typeface="Times New Roman"/>
            </a:endParaRPr>
          </a:p>
          <a:p>
            <a:pPr algn="l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Alejandro Gimenez-Santana, Director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algn="l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15,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6" y="352601"/>
            <a:ext cx="11111988" cy="25544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FAA414B3-AE50-4D0D-9269-2080AF75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022" y="5619049"/>
            <a:ext cx="2250156" cy="91731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AB350E8-109D-4938-94B9-EB8181A20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23" y="5392462"/>
            <a:ext cx="3800354" cy="1365752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09B6B91-267A-4F2C-8A66-91934D08A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638" y="5557626"/>
            <a:ext cx="2695116" cy="109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1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/>
          <p:nvPr/>
        </p:nvSpPr>
        <p:spPr>
          <a:xfrm>
            <a:off x="3152488" y="874511"/>
            <a:ext cx="7597303" cy="97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87" tIns="68587" rIns="68587" bIns="68587" anchor="t" anchorCtr="0">
            <a:noAutofit/>
          </a:bodyPr>
          <a:lstStyle/>
          <a:p>
            <a:pPr eaLnBrk="0" fontAlgn="base" hangingPunct="0"/>
            <a:r>
              <a:rPr lang="en-US" sz="2926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CONVENE LOCAL STAKEHOLDERS</a:t>
            </a:r>
            <a:endParaRPr sz="1350">
              <a:solidFill>
                <a:srgbClr val="000000"/>
              </a:solidFill>
              <a:latin typeface="Arial" panose="020B0604020202020204" pitchFamily="34" charset="0"/>
              <a:ea typeface="ヒラギノ角ゴ Pro W3" charset="-128"/>
            </a:endParaRPr>
          </a:p>
        </p:txBody>
      </p:sp>
      <p:pic>
        <p:nvPicPr>
          <p:cNvPr id="108" name="Google Shape;10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1017" y="1669736"/>
            <a:ext cx="959912" cy="95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8233" y="1708190"/>
            <a:ext cx="1957748" cy="64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8148" y="1713001"/>
            <a:ext cx="799185" cy="89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4449" y="1846220"/>
            <a:ext cx="1450540" cy="45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93969" y="1766792"/>
            <a:ext cx="1450540" cy="54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23852" y="2625035"/>
            <a:ext cx="1436080" cy="69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18552" y="2551967"/>
            <a:ext cx="871614" cy="811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68704" y="2779688"/>
            <a:ext cx="1450542" cy="37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850877" y="1650719"/>
            <a:ext cx="1699756" cy="89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 descr="A close up of a 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23853" y="3374293"/>
            <a:ext cx="1231891" cy="89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02648" y="2777812"/>
            <a:ext cx="1647429" cy="43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854423" y="2276775"/>
            <a:ext cx="1522784" cy="116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74218" y="3589533"/>
            <a:ext cx="1647429" cy="546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 descr="Great Potential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971539" y="3511860"/>
            <a:ext cx="1183058" cy="581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109021" y="4317168"/>
            <a:ext cx="1957750" cy="69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298406" y="3621265"/>
            <a:ext cx="1436080" cy="47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677329" y="3470225"/>
            <a:ext cx="1957747" cy="72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111549" y="2587966"/>
            <a:ext cx="799183" cy="763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171443" y="4296451"/>
            <a:ext cx="799183" cy="79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086062" y="4353036"/>
            <a:ext cx="1957747" cy="64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623847" y="4404882"/>
            <a:ext cx="2541231" cy="63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464237" y="3332881"/>
            <a:ext cx="959912" cy="95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791664" y="5216060"/>
            <a:ext cx="2541239" cy="47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159246" y="4435295"/>
            <a:ext cx="1145015" cy="47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855756" y="5203081"/>
            <a:ext cx="2499174" cy="415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680121" y="5292098"/>
            <a:ext cx="1823987" cy="419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4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774603" y="5020127"/>
            <a:ext cx="871614" cy="8715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2ED6EC2-6421-244D-8891-E14CF365CD7A}"/>
              </a:ext>
            </a:extLst>
          </p:cNvPr>
          <p:cNvSpPr txBox="1">
            <a:spLocks/>
          </p:cNvSpPr>
          <p:nvPr/>
        </p:nvSpPr>
        <p:spPr>
          <a:xfrm>
            <a:off x="1981200" y="201551"/>
            <a:ext cx="7569242" cy="6773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1" cap="all" dirty="0">
                <a:ln w="90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NPSC COMMUNITY PARTNERS</a:t>
            </a:r>
          </a:p>
        </p:txBody>
      </p:sp>
    </p:spTree>
    <p:extLst>
      <p:ext uri="{BB962C8B-B14F-4D97-AF65-F5344CB8AC3E}">
        <p14:creationId xmlns:p14="http://schemas.microsoft.com/office/powerpoint/2010/main" val="355953745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2828D1-EE30-004A-B6CD-F958DC8A574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966912" y="1162050"/>
            <a:ext cx="8229600" cy="45339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0" i="1" dirty="0"/>
              <a:t>The NPSC serves a diverse network of stakeholders from different constituencies and sectors of Newark, including community-based grassroots organizations and large corporations.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D76DE9-D874-C64C-BDA2-89D08E7EB8A4}"/>
              </a:ext>
            </a:extLst>
          </p:cNvPr>
          <p:cNvSpPr txBox="1">
            <a:spLocks/>
          </p:cNvSpPr>
          <p:nvPr/>
        </p:nvSpPr>
        <p:spPr>
          <a:xfrm>
            <a:off x="1966912" y="290760"/>
            <a:ext cx="7569242" cy="6773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1" cap="all" dirty="0">
                <a:ln w="90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Focus on community groups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endParaRPr lang="en-US" sz="3600" dirty="0">
              <a:ln w="90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F843D469-6EF5-BA49-BD18-B5CD1658A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288" y="2537079"/>
            <a:ext cx="7311425" cy="38374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027816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CC19670-6E2A-F143-9DB3-B17B7FA38E04}"/>
              </a:ext>
            </a:extLst>
          </p:cNvPr>
          <p:cNvSpPr txBox="1">
            <a:spLocks/>
          </p:cNvSpPr>
          <p:nvPr/>
        </p:nvSpPr>
        <p:spPr>
          <a:xfrm>
            <a:off x="1981200" y="201551"/>
            <a:ext cx="7569242" cy="6773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500" b="1" cap="all" dirty="0">
                <a:ln w="90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NPSC meetings</a:t>
            </a:r>
            <a:endParaRPr lang="en-US" sz="2500" dirty="0">
              <a:ln w="90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02F6890-2E8A-5949-BBC2-F987ED935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64341"/>
            <a:ext cx="9144000" cy="32246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4C6CD5-CB00-D34B-8D97-B3193C159561}"/>
              </a:ext>
            </a:extLst>
          </p:cNvPr>
          <p:cNvSpPr/>
          <p:nvPr/>
        </p:nvSpPr>
        <p:spPr>
          <a:xfrm>
            <a:off x="2028967" y="1321436"/>
            <a:ext cx="8134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/>
                <a:ea typeface="ヒラギノ角ゴ Pro W3" charset="-128"/>
              </a:rPr>
              <a:t>“Our goal is to make data analytics accessible to community groups who are the local experts and change agents. We support their efforts.” </a:t>
            </a:r>
          </a:p>
        </p:txBody>
      </p:sp>
    </p:spTree>
    <p:extLst>
      <p:ext uri="{BB962C8B-B14F-4D97-AF65-F5344CB8AC3E}">
        <p14:creationId xmlns:p14="http://schemas.microsoft.com/office/powerpoint/2010/main" val="2412907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EE3E33-0EFF-884F-AD2A-5BDE1E30A5E2}"/>
              </a:ext>
            </a:extLst>
          </p:cNvPr>
          <p:cNvSpPr txBox="1">
            <a:spLocks/>
          </p:cNvSpPr>
          <p:nvPr/>
        </p:nvSpPr>
        <p:spPr>
          <a:xfrm>
            <a:off x="1981200" y="245622"/>
            <a:ext cx="7569242" cy="6773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400" b="1" cap="all" dirty="0">
                <a:ln w="90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poster competition to prevent car theft</a:t>
            </a:r>
          </a:p>
          <a:p>
            <a:pPr>
              <a:defRPr/>
            </a:pPr>
            <a:r>
              <a:rPr lang="en-US" sz="2500" b="1" cap="all" dirty="0">
                <a:ln w="90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/>
            </a:r>
            <a:br>
              <a:rPr lang="en-US" sz="2500" b="1" cap="all" dirty="0">
                <a:ln w="90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</a:br>
            <a:endParaRPr lang="en-US" sz="2500" dirty="0">
              <a:ln w="90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DCBDF-5DCD-D444-977C-3F01D52E042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981200" y="1162050"/>
            <a:ext cx="8229600" cy="45339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100" b="0" i="1" dirty="0"/>
              <a:t>The NPSC, and several of its partner organizations are actively collaborating in a Data-Informed Community Engagement activity designed to raise awareness of the risks associated with idling.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5952653-BF32-764A-9016-F6F4F6F4C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46" y="2597894"/>
            <a:ext cx="2843898" cy="380085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ACCC24-1D56-B24D-B9C6-F85817E2E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182" y="2597894"/>
            <a:ext cx="2860783" cy="3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767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D7E5F-64C0-0D47-8418-7AD65886DE4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004645" y="2954215"/>
            <a:ext cx="8229600" cy="4533900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 find more information at our dedicated website:</a:t>
            </a:r>
            <a:r>
              <a:rPr lang="en-US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publicsafetycollaborative.org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have any questions, comments, or feedback, you can email us at: </a:t>
            </a:r>
            <a:r>
              <a:rPr lang="en-US" sz="30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newark.collaborative@rutgers.edu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5B633-5242-D943-8506-D3F17B7BEB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55" y="1179083"/>
            <a:ext cx="4941581" cy="177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1556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20" y="1153572"/>
            <a:ext cx="3713614" cy="4461163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Contact</a:t>
            </a:r>
            <a:b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</a:b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WWCC @</a:t>
            </a: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7272" y="-208344"/>
            <a:ext cx="8024728" cy="7153154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Office of University-Community Partnerships,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Rutgers University-Newark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973-353-1630 (phone)</a:t>
            </a:r>
          </a:p>
          <a:p>
            <a:pPr marL="0" indent="0">
              <a:spcBef>
                <a:spcPts val="0"/>
              </a:spcBef>
              <a:buNone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Donita Devance</a:t>
            </a:r>
            <a:r>
              <a:rPr lang="en-US" sz="3200" i="1" dirty="0"/>
              <a:t>, Associate Director/WWCC Coordinator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Tyeshia Dawson</a:t>
            </a:r>
            <a:r>
              <a:rPr lang="en-US" sz="3200" i="1" dirty="0"/>
              <a:t>, OUCP Intern</a:t>
            </a:r>
            <a:endParaRPr lang="en-US" sz="3200" i="1" dirty="0">
              <a:cs typeface="Calibri"/>
            </a:endParaRPr>
          </a:p>
          <a:p>
            <a:endParaRPr lang="en-US" sz="3200" dirty="0"/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WWCC Website</a:t>
            </a:r>
          </a:p>
          <a:p>
            <a:pPr marL="0" indent="0">
              <a:buNone/>
            </a:pPr>
            <a:r>
              <a:rPr lang="en-US" sz="3200" dirty="0"/>
              <a:t>https://oucp.newark.rutgers.edu/partnerships/west-ward-community-coalition/</a:t>
            </a:r>
          </a:p>
        </p:txBody>
      </p:sp>
    </p:spTree>
    <p:extLst>
      <p:ext uri="{BB962C8B-B14F-4D97-AF65-F5344CB8AC3E}">
        <p14:creationId xmlns:p14="http://schemas.microsoft.com/office/powerpoint/2010/main" val="3326009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" y="3265845"/>
            <a:ext cx="1954631" cy="26032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77750" cy="1223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899" y="-1"/>
            <a:ext cx="4354461" cy="32658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4" y="1147656"/>
            <a:ext cx="1782454" cy="2163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426" r="3946" b="1666"/>
          <a:stretch/>
        </p:blipFill>
        <p:spPr>
          <a:xfrm>
            <a:off x="10646578" y="0"/>
            <a:ext cx="1545422" cy="2882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72" y="5067241"/>
            <a:ext cx="2688828" cy="1790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66" y="0"/>
            <a:ext cx="2881746" cy="1620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54" y="3224912"/>
            <a:ext cx="5354025" cy="3633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6300" y="1948662"/>
            <a:ext cx="3370889" cy="3328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r="2135" b="3484"/>
          <a:stretch/>
        </p:blipFill>
        <p:spPr>
          <a:xfrm>
            <a:off x="1795822" y="913136"/>
            <a:ext cx="5623287" cy="4206982"/>
          </a:xfrm>
          <a:prstGeom prst="rect">
            <a:avLst/>
          </a:prstGeom>
        </p:spPr>
      </p:pic>
      <p:pic>
        <p:nvPicPr>
          <p:cNvPr id="33" name="Picture 32"/>
          <p:cNvPicPr/>
          <p:nvPr/>
        </p:nvPicPr>
        <p:blipFill rotWithShape="1">
          <a:blip r:embed="rId12"/>
          <a:srcRect l="16508" t="9592" r="17622" b="14576"/>
          <a:stretch/>
        </p:blipFill>
        <p:spPr bwMode="auto">
          <a:xfrm>
            <a:off x="2557494" y="0"/>
            <a:ext cx="1724624" cy="1165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" y="5067242"/>
            <a:ext cx="3005544" cy="1780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01" y="4673556"/>
            <a:ext cx="3265238" cy="2184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250" y="2100004"/>
            <a:ext cx="4197189" cy="1874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56" y="2626147"/>
            <a:ext cx="2166812" cy="162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9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828" y="511871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WWCC Planning Committee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1123" y="511870"/>
            <a:ext cx="8838514" cy="634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07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E62C9-365C-44C3-9763-46E8F36F7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Questions/</a:t>
            </a:r>
            <a:b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6781D-131B-43AF-8AEB-76D40C9E9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233" y="891227"/>
            <a:ext cx="6274289" cy="556152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en-US" sz="4000" dirty="0">
                <a:latin typeface="Calibri Light"/>
                <a:ea typeface="Times New Roman" panose="02020603050405020304" pitchFamily="18" charset="0"/>
                <a:cs typeface="Calibri Light"/>
              </a:rPr>
              <a:t>Participants</a:t>
            </a:r>
            <a:r>
              <a:rPr lang="en-US" sz="4000" dirty="0">
                <a:effectLst/>
                <a:latin typeface="Calibri Light"/>
                <a:ea typeface="Times New Roman" panose="02020603050405020304" pitchFamily="18" charset="0"/>
                <a:cs typeface="Calibri Light"/>
              </a:rPr>
              <a:t> are invited to </a:t>
            </a:r>
            <a:r>
              <a:rPr lang="en-US" sz="4000" dirty="0">
                <a:latin typeface="Calibri Light"/>
                <a:ea typeface="Times New Roman" panose="02020603050405020304" pitchFamily="18" charset="0"/>
                <a:cs typeface="Calibri Light"/>
              </a:rPr>
              <a:t>write </a:t>
            </a:r>
            <a:r>
              <a:rPr lang="en-US" sz="4000" dirty="0">
                <a:effectLst/>
                <a:latin typeface="Calibri Light"/>
                <a:ea typeface="Times New Roman" panose="02020603050405020304" pitchFamily="18" charset="0"/>
                <a:cs typeface="Calibri Light"/>
              </a:rPr>
              <a:t>questions </a:t>
            </a:r>
            <a:r>
              <a:rPr lang="en-US" sz="4000" dirty="0">
                <a:latin typeface="Calibri Light"/>
                <a:ea typeface="Times New Roman" panose="02020603050405020304" pitchFamily="18" charset="0"/>
                <a:cs typeface="Calibri Light"/>
              </a:rPr>
              <a:t>&amp;</a:t>
            </a:r>
            <a:r>
              <a:rPr lang="en-US" sz="4000" dirty="0">
                <a:effectLst/>
                <a:latin typeface="Calibri Light"/>
                <a:ea typeface="Times New Roman" panose="02020603050405020304" pitchFamily="18" charset="0"/>
                <a:cs typeface="Calibri Light"/>
              </a:rPr>
              <a:t> comments in the </a:t>
            </a:r>
            <a:r>
              <a:rPr lang="en-US" sz="4000" b="1" dirty="0">
                <a:latin typeface="Calibri Light"/>
                <a:ea typeface="Times New Roman" panose="02020603050405020304" pitchFamily="18" charset="0"/>
                <a:cs typeface="Calibri Light"/>
              </a:rPr>
              <a:t>Chat</a:t>
            </a:r>
            <a:r>
              <a:rPr lang="en-US" sz="4000" dirty="0">
                <a:effectLst/>
                <a:latin typeface="Calibri Light"/>
                <a:ea typeface="Times New Roman" panose="02020603050405020304" pitchFamily="18" charset="0"/>
                <a:cs typeface="Calibri Light"/>
              </a:rPr>
              <a:t> (located at the bottom of your screen).</a:t>
            </a:r>
          </a:p>
          <a:p>
            <a:pPr>
              <a:spcBef>
                <a:spcPts val="0"/>
              </a:spcBef>
            </a:pPr>
            <a:endParaRPr lang="en-US" sz="40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The moderator will take questions from the chat after the presentation.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4000" dirty="0">
              <a:latin typeface="Calibri Light"/>
              <a:cs typeface="Calibri Light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latin typeface="Calibri Light"/>
                <a:cs typeface="Calibri Light"/>
              </a:rPr>
              <a:t>Visit the WWCC website for a copy of this presentation. </a:t>
            </a:r>
            <a:r>
              <a:rPr lang="en-US" sz="4000" dirty="0">
                <a:hlinkClick r:id="rId2"/>
              </a:rPr>
              <a:t>https://oucp.newark.rutgers.edu/partnerships/west-ward-community-coalition</a:t>
            </a:r>
            <a:r>
              <a:rPr lang="en-US" sz="4000" dirty="0" smtClean="0">
                <a:hlinkClick r:id="rId2"/>
              </a:rPr>
              <a:t>/</a:t>
            </a:r>
            <a:endParaRPr lang="en-US" sz="40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400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2821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6" y="1569027"/>
            <a:ext cx="11080977" cy="475669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500" dirty="0">
                <a:latin typeface="Roboto"/>
                <a:ea typeface="Calibri" panose="020F0502020204030204" pitchFamily="34" charset="0"/>
                <a:cs typeface="Times New Roman"/>
              </a:rPr>
              <a:t>Welcome &amp; </a:t>
            </a:r>
            <a:r>
              <a:rPr lang="en-US" sz="3500" dirty="0" smtClean="0">
                <a:latin typeface="Roboto"/>
                <a:ea typeface="Calibri" panose="020F0502020204030204" pitchFamily="34" charset="0"/>
                <a:cs typeface="Times New Roman"/>
              </a:rPr>
              <a:t>Introductions</a:t>
            </a:r>
            <a:r>
              <a:rPr lang="en-US" sz="3500" dirty="0">
                <a:latin typeface="Roboto"/>
                <a:ea typeface="Calibri" panose="020F0502020204030204" pitchFamily="34" charset="0"/>
                <a:cs typeface="Times New Roman"/>
              </a:rPr>
              <a:t>  </a:t>
            </a:r>
            <a:endParaRPr lang="en-US" sz="3500" dirty="0" smtClean="0">
              <a:latin typeface="Roboto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500" dirty="0" smtClean="0">
                <a:latin typeface="Roboto"/>
                <a:ea typeface="Calibri" panose="020F0502020204030204" pitchFamily="34" charset="0"/>
                <a:cs typeface="Times New Roman"/>
              </a:rPr>
              <a:t>   </a:t>
            </a:r>
            <a:r>
              <a:rPr lang="en-US" sz="3800" dirty="0" smtClean="0">
                <a:latin typeface="Roboto"/>
                <a:ea typeface="Calibri" panose="020F0502020204030204" pitchFamily="34" charset="0"/>
                <a:cs typeface="Times New Roman"/>
              </a:rPr>
              <a:t>Dr</a:t>
            </a:r>
            <a:r>
              <a:rPr lang="en-US" sz="3800" dirty="0">
                <a:latin typeface="Roboto"/>
                <a:ea typeface="Calibri" panose="020F0502020204030204" pitchFamily="34" charset="0"/>
                <a:cs typeface="Times New Roman"/>
              </a:rPr>
              <a:t>. Diane </a:t>
            </a:r>
            <a:r>
              <a:rPr lang="en-US" sz="3800" dirty="0" smtClean="0">
                <a:latin typeface="Roboto"/>
                <a:ea typeface="Calibri" panose="020F0502020204030204" pitchFamily="34" charset="0"/>
                <a:cs typeface="Times New Roman"/>
              </a:rPr>
              <a:t>Hill, </a:t>
            </a:r>
            <a:r>
              <a:rPr lang="en-US" sz="3800" i="1" dirty="0" smtClean="0">
                <a:latin typeface="Roboto" panose="02000000000000000000"/>
                <a:ea typeface="+mn-lt"/>
                <a:cs typeface="Calibri"/>
              </a:rPr>
              <a:t>Rutgers </a:t>
            </a:r>
            <a:r>
              <a:rPr lang="en-US" sz="3800" i="1" dirty="0">
                <a:latin typeface="Roboto" panose="02000000000000000000"/>
                <a:ea typeface="+mn-lt"/>
                <a:cs typeface="Calibri"/>
              </a:rPr>
              <a:t>University-Newark</a:t>
            </a:r>
            <a:endParaRPr lang="en-US" sz="3800" dirty="0">
              <a:effectLst/>
              <a:latin typeface="Roboto"/>
              <a:ea typeface="Calibri" panose="020F0502020204030204" pitchFamily="34" charset="0"/>
              <a:cs typeface="Times New Roman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800" dirty="0">
                <a:latin typeface="Roboto"/>
                <a:ea typeface="Calibri" panose="020F0502020204030204" pitchFamily="34" charset="0"/>
                <a:cs typeface="Times New Roman"/>
              </a:rPr>
              <a:t>Greetings       </a:t>
            </a:r>
            <a:endParaRPr lang="en-US" sz="3800" dirty="0" smtClean="0">
              <a:latin typeface="Roboto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800" dirty="0">
                <a:effectLst/>
                <a:latin typeface="Roboto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3800" dirty="0" smtClean="0">
                <a:effectLst/>
                <a:latin typeface="Roboto"/>
                <a:ea typeface="Calibri" panose="020F0502020204030204" pitchFamily="34" charset="0"/>
                <a:cs typeface="Times New Roman"/>
              </a:rPr>
              <a:t>  Bishop </a:t>
            </a:r>
            <a:r>
              <a:rPr lang="en-US" sz="3800" dirty="0">
                <a:effectLst/>
                <a:latin typeface="Roboto"/>
                <a:ea typeface="Calibri" panose="020F0502020204030204" pitchFamily="34" charset="0"/>
                <a:cs typeface="Times New Roman"/>
              </a:rPr>
              <a:t>Rudy V. </a:t>
            </a:r>
            <a:r>
              <a:rPr lang="en-US" sz="3800" dirty="0" smtClean="0">
                <a:effectLst/>
                <a:latin typeface="Roboto"/>
                <a:ea typeface="Calibri" panose="020F0502020204030204" pitchFamily="34" charset="0"/>
                <a:cs typeface="Times New Roman"/>
              </a:rPr>
              <a:t>Carlton, </a:t>
            </a:r>
            <a:r>
              <a:rPr lang="en-US" sz="3800" i="1" dirty="0" smtClean="0">
                <a:latin typeface="Roboto" panose="02000000000000000000"/>
                <a:ea typeface="Calibri" panose="020F0502020204030204" pitchFamily="34" charset="0"/>
                <a:cs typeface="Times New Roman"/>
              </a:rPr>
              <a:t>Jehovah-Jireh</a:t>
            </a:r>
            <a:r>
              <a:rPr lang="en-US" sz="3800" i="1" dirty="0">
                <a:latin typeface="Roboto" panose="02000000000000000000"/>
                <a:ea typeface="Calibri" panose="020F0502020204030204" pitchFamily="34" charset="0"/>
                <a:cs typeface="Times New Roman"/>
              </a:rPr>
              <a:t> Praise &amp; Worship </a:t>
            </a:r>
            <a:r>
              <a:rPr lang="en-US" sz="3800" i="1" dirty="0" smtClean="0">
                <a:latin typeface="Roboto" panose="02000000000000000000"/>
                <a:ea typeface="Calibri" panose="020F0502020204030204" pitchFamily="34" charset="0"/>
                <a:cs typeface="Times New Roman"/>
              </a:rPr>
              <a:t>		Church </a:t>
            </a:r>
            <a:r>
              <a:rPr lang="en-US" sz="3800" i="1" dirty="0">
                <a:latin typeface="Roboto" panose="02000000000000000000"/>
                <a:ea typeface="Calibri" panose="020F0502020204030204" pitchFamily="34" charset="0"/>
                <a:cs typeface="Times New Roman"/>
              </a:rPr>
              <a:t>Center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800" dirty="0">
                <a:effectLst/>
                <a:latin typeface="Roboto"/>
                <a:ea typeface="Calibri" panose="020F0502020204030204" pitchFamily="34" charset="0"/>
                <a:cs typeface="Times New Roman"/>
              </a:rPr>
              <a:t>Presentation	 </a:t>
            </a:r>
            <a:endParaRPr lang="en-US" sz="3800" dirty="0" smtClean="0">
              <a:effectLst/>
              <a:latin typeface="Roboto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800" dirty="0" smtClean="0">
                <a:effectLst/>
                <a:latin typeface="Roboto"/>
                <a:ea typeface="Calibri" panose="020F0502020204030204" pitchFamily="34" charset="0"/>
                <a:cs typeface="Times New Roman"/>
              </a:rPr>
              <a:t>  Dr</a:t>
            </a:r>
            <a:r>
              <a:rPr lang="en-US" sz="3800" dirty="0">
                <a:effectLst/>
                <a:latin typeface="Roboto"/>
                <a:ea typeface="Calibri" panose="020F0502020204030204" pitchFamily="34" charset="0"/>
                <a:cs typeface="Times New Roman"/>
              </a:rPr>
              <a:t>. Alejandro </a:t>
            </a:r>
            <a:r>
              <a:rPr lang="en-US" sz="3800" dirty="0" smtClean="0">
                <a:effectLst/>
                <a:latin typeface="Roboto"/>
                <a:ea typeface="Calibri" panose="020F0502020204030204" pitchFamily="34" charset="0"/>
                <a:cs typeface="Times New Roman"/>
              </a:rPr>
              <a:t>Gimenez-</a:t>
            </a:r>
            <a:r>
              <a:rPr lang="en-US" sz="3800" dirty="0" smtClean="0">
                <a:latin typeface="Roboto"/>
                <a:ea typeface="Calibri" panose="020F0502020204030204" pitchFamily="34" charset="0"/>
                <a:cs typeface="Times New Roman"/>
              </a:rPr>
              <a:t>Santana, </a:t>
            </a:r>
            <a:r>
              <a:rPr lang="en-US" sz="3800" i="1" dirty="0" smtClean="0">
                <a:latin typeface="Roboto" panose="02000000000000000000"/>
                <a:ea typeface="Calibri" panose="020F0502020204030204" pitchFamily="34" charset="0"/>
                <a:cs typeface="Times New Roman"/>
              </a:rPr>
              <a:t>Newark</a:t>
            </a:r>
            <a:r>
              <a:rPr lang="en-US" sz="3800" i="1" dirty="0" smtClean="0">
                <a:effectLst/>
                <a:latin typeface="Roboto" panose="02000000000000000000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3800" i="1" dirty="0">
                <a:effectLst/>
                <a:latin typeface="Roboto" panose="02000000000000000000"/>
                <a:ea typeface="Calibri" panose="020F0502020204030204" pitchFamily="34" charset="0"/>
                <a:cs typeface="Times New Roman"/>
              </a:rPr>
              <a:t>Public </a:t>
            </a:r>
            <a:r>
              <a:rPr lang="en-US" sz="3800" i="1" dirty="0" smtClean="0">
                <a:effectLst/>
                <a:latin typeface="Roboto" panose="02000000000000000000"/>
                <a:ea typeface="Calibri" panose="020F0502020204030204" pitchFamily="34" charset="0"/>
                <a:cs typeface="Times New Roman"/>
              </a:rPr>
              <a:t>Safety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800" i="1" dirty="0">
                <a:latin typeface="Roboto" panose="02000000000000000000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3800" i="1" dirty="0" smtClean="0">
                <a:latin typeface="Roboto" panose="02000000000000000000"/>
                <a:ea typeface="Calibri" panose="020F0502020204030204" pitchFamily="34" charset="0"/>
                <a:cs typeface="Times New Roman"/>
              </a:rPr>
              <a:t>           </a:t>
            </a:r>
            <a:r>
              <a:rPr lang="en-US" sz="3800" i="1" dirty="0" smtClean="0">
                <a:effectLst/>
                <a:latin typeface="Roboto" panose="02000000000000000000"/>
                <a:ea typeface="Calibri" panose="020F0502020204030204" pitchFamily="34" charset="0"/>
                <a:cs typeface="Times New Roman"/>
              </a:rPr>
              <a:t>      Collaborative</a:t>
            </a:r>
            <a:endParaRPr lang="en-US" sz="3800" i="1" dirty="0">
              <a:latin typeface="Roboto" panose="02000000000000000000"/>
              <a:cs typeface="Calibri" panose="020F0502020204030204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800" dirty="0">
                <a:effectLst/>
                <a:latin typeface="Roboto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Discussion &amp; Questions</a:t>
            </a:r>
          </a:p>
        </p:txBody>
      </p:sp>
    </p:spTree>
    <p:extLst>
      <p:ext uri="{BB962C8B-B14F-4D97-AF65-F5344CB8AC3E}">
        <p14:creationId xmlns:p14="http://schemas.microsoft.com/office/powerpoint/2010/main" val="242509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Presenter</a:t>
            </a:r>
            <a:endParaRPr lang="en-US" sz="5400"/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86EABE3E-24C2-45C7-9844-C13DB573E97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9" r="-1" b="22071"/>
          <a:stretch/>
        </p:blipFill>
        <p:spPr bwMode="auto">
          <a:xfrm>
            <a:off x="5786846" y="-653143"/>
            <a:ext cx="6402106" cy="546027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0E7DFE-E95A-4904-9FD4-B04FD2D00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617007"/>
              </p:ext>
            </p:extLst>
          </p:nvPr>
        </p:nvGraphicFramePr>
        <p:xfrm>
          <a:off x="5255396" y="3512127"/>
          <a:ext cx="6933556" cy="3345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3556">
                  <a:extLst>
                    <a:ext uri="{9D8B030D-6E8A-4147-A177-3AD203B41FA5}">
                      <a16:colId xmlns:a16="http://schemas.microsoft.com/office/drawing/2014/main" val="2139204129"/>
                    </a:ext>
                  </a:extLst>
                </a:gridCol>
              </a:tblGrid>
              <a:tr h="1168321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Dr. Alejandro Gimenez-Santana, Director</a:t>
                      </a:r>
                    </a:p>
                    <a:p>
                      <a:r>
                        <a:rPr lang="en-US" sz="3200" i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Newark Public Safety Collaborative </a:t>
                      </a:r>
                      <a:endParaRPr lang="en-US" sz="3200" i="1" dirty="0" smtClean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98584"/>
                  </a:ext>
                </a:extLst>
              </a:tr>
              <a:tr h="2177552">
                <a:tc>
                  <a:txBody>
                    <a:bodyPr/>
                    <a:lstStyle/>
                    <a:p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Roboto"/>
                          <a:cs typeface="Calibri Light" panose="020F0302020204030204" pitchFamily="34" charset="0"/>
                        </a:rPr>
                        <a:t>Email:         newark.collaborative@rutgers.edu</a:t>
                      </a:r>
                    </a:p>
                    <a:p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Roboto"/>
                          <a:cs typeface="Calibri Light" panose="020F0302020204030204" pitchFamily="34" charset="0"/>
                        </a:rPr>
                        <a:t>Phone:        (973)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Roboto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Roboto"/>
                          <a:cs typeface="Calibri Light" panose="020F0302020204030204" pitchFamily="34" charset="0"/>
                        </a:rPr>
                        <a:t>353-3310</a:t>
                      </a:r>
                    </a:p>
                    <a:p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Roboto"/>
                          <a:cs typeface="Calibri Light" panose="020F0302020204030204" pitchFamily="34" charset="0"/>
                        </a:rPr>
                        <a:t>Address:      Center for Law and Justice, </a:t>
                      </a:r>
                    </a:p>
                    <a:p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Roboto"/>
                          <a:cs typeface="Calibri Light" panose="020F0302020204030204" pitchFamily="34" charset="0"/>
                        </a:rPr>
                        <a:t>                    123 Washington Ave, 5th floor</a:t>
                      </a:r>
                    </a:p>
                    <a:p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Roboto"/>
                          <a:cs typeface="Calibri Light" panose="020F0302020204030204" pitchFamily="34" charset="0"/>
                        </a:rPr>
                        <a:t>                    </a:t>
                      </a:r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Roboto"/>
                          <a:cs typeface="Calibri Light" panose="020F0302020204030204" pitchFamily="34" charset="0"/>
                        </a:rPr>
                        <a:t>Newark NJ 07102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517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05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CC7FA579-A866-4F78-B0FD-E77E62F2114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19300" y="5239978"/>
            <a:ext cx="8153400" cy="2447364"/>
          </a:xfrm>
        </p:spPr>
        <p:txBody>
          <a:bodyPr/>
          <a:lstStyle/>
          <a:p>
            <a:pPr algn="ctr"/>
            <a:endParaRPr lang="en-US" altLang="en-US" sz="1400" dirty="0">
              <a:ea typeface="ヒラギノ角ゴ Pro W3" charset="-128"/>
            </a:endParaRPr>
          </a:p>
          <a:p>
            <a:pPr algn="ctr"/>
            <a:r>
              <a:rPr lang="en-US" altLang="en-US" sz="1400" b="1" dirty="0">
                <a:ea typeface="ヒラギノ角ゴ Pro W3" charset="-128"/>
              </a:rPr>
              <a:t>Dr. Alejandro </a:t>
            </a:r>
            <a:r>
              <a:rPr lang="en-US" altLang="en-US" sz="1400" b="1" dirty="0" err="1">
                <a:ea typeface="ヒラギノ角ゴ Pro W3" charset="-128"/>
              </a:rPr>
              <a:t>Giménez</a:t>
            </a:r>
            <a:r>
              <a:rPr lang="en-US" altLang="en-US" sz="1400" b="1" dirty="0">
                <a:ea typeface="ヒラギノ角ゴ Pro W3" charset="-128"/>
              </a:rPr>
              <a:t>-Santana, NPSC Director</a:t>
            </a:r>
          </a:p>
          <a:p>
            <a:pPr algn="ctr"/>
            <a:r>
              <a:rPr lang="en-US" altLang="en-US" sz="1400" dirty="0">
                <a:ea typeface="ヒラギノ角ゴ Pro W3" charset="-128"/>
              </a:rPr>
              <a:t>Asst. Prof. of Prof. Practice, School of Criminal Justice</a:t>
            </a:r>
          </a:p>
          <a:p>
            <a:pPr algn="ctr"/>
            <a:endParaRPr lang="en-US" altLang="en-US" sz="1400" dirty="0">
              <a:ea typeface="ヒラギノ角ゴ Pro W3" charset="-12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6CF21-64CE-2C4C-9E9B-D2A2E956E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93988"/>
            <a:ext cx="9144000" cy="1470025"/>
          </a:xfrm>
        </p:spPr>
        <p:txBody>
          <a:bodyPr/>
          <a:lstStyle/>
          <a:p>
            <a:pPr algn="ctr"/>
            <a:r>
              <a:rPr lang="en-US" dirty="0"/>
              <a:t>The Newark Public Safety Collaborative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0E4A9-3989-3F4D-8531-E71353FF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702" y="529099"/>
            <a:ext cx="3238698" cy="893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C1A0FA-FE6B-A849-957A-4FED610F4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42" y="298027"/>
            <a:ext cx="4036741" cy="145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759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250C064-6C15-A54D-9906-88F7C2A004DE}"/>
              </a:ext>
            </a:extLst>
          </p:cNvPr>
          <p:cNvSpPr txBox="1">
            <a:spLocks/>
          </p:cNvSpPr>
          <p:nvPr/>
        </p:nvSpPr>
        <p:spPr>
          <a:xfrm>
            <a:off x="1966912" y="290760"/>
            <a:ext cx="7569242" cy="6773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b="1" cap="all" dirty="0">
                <a:ln w="90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NPSC</a:t>
            </a:r>
            <a:endParaRPr lang="en-US" dirty="0">
              <a:ln w="90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34E17A7-2F10-BF45-94B7-91AD841D5BB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966912" y="2425170"/>
            <a:ext cx="8229600" cy="45339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Strategic Goals</a:t>
            </a:r>
            <a:r>
              <a:rPr lang="en-US" sz="2600" b="0" dirty="0"/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en-US" sz="2600" b="0" dirty="0"/>
              <a:t>Data-Informed Community Engagement (DICE)</a:t>
            </a:r>
          </a:p>
          <a:p>
            <a:pPr lvl="1">
              <a:buFont typeface="Wingdings" pitchFamily="2" charset="2"/>
              <a:buChar char="Ø"/>
            </a:pPr>
            <a:r>
              <a:rPr lang="en-US" sz="2600" b="0" dirty="0"/>
              <a:t>Convene local stakeholders in a collaborative effort to reduce crime in the city of Newark</a:t>
            </a:r>
          </a:p>
          <a:p>
            <a:pPr lvl="1">
              <a:buFont typeface="Wingdings" pitchFamily="2" charset="2"/>
              <a:buChar char="Ø"/>
            </a:pPr>
            <a:r>
              <a:rPr lang="en-US" sz="2600" b="0" dirty="0"/>
              <a:t>Deliver actionable data and insights</a:t>
            </a:r>
          </a:p>
          <a:p>
            <a:pPr lvl="1">
              <a:buFont typeface="Wingdings" pitchFamily="2" charset="2"/>
              <a:buChar char="Ø"/>
            </a:pPr>
            <a:r>
              <a:rPr lang="en-US" sz="2600" b="0" dirty="0"/>
              <a:t>Propose programs to impact change in the community</a:t>
            </a:r>
          </a:p>
          <a:p>
            <a:pPr lvl="1">
              <a:buFont typeface="Wingdings" pitchFamily="2" charset="2"/>
              <a:buChar char="Ø"/>
            </a:pPr>
            <a:r>
              <a:rPr lang="en-US" sz="2600" b="0" dirty="0"/>
              <a:t>Engage in urban transformation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6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ED024-D2C1-7341-B628-36833461D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63" y="968068"/>
            <a:ext cx="4056255" cy="14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72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572770-FD95-DF4D-B582-D2B5C140683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981200" y="1319283"/>
            <a:ext cx="8229600" cy="4533900"/>
          </a:xfrm>
        </p:spPr>
        <p:txBody>
          <a:bodyPr/>
          <a:lstStyle/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Under the DICE framework, NPSC seeks to </a:t>
            </a:r>
          </a:p>
          <a:p>
            <a:pPr lvl="2"/>
            <a:r>
              <a:rPr lang="en-US" sz="2200" b="0" dirty="0">
                <a:ea typeface="Calibri" panose="020F0502020204030204" pitchFamily="34" charset="0"/>
                <a:cs typeface="Times New Roman" panose="02020603050405020304" pitchFamily="18" charset="0"/>
              </a:rPr>
              <a:t>(1) democratize the use of data and analytics, </a:t>
            </a:r>
          </a:p>
          <a:p>
            <a:pPr lvl="2"/>
            <a:r>
              <a:rPr lang="en-US" sz="2200" b="0" dirty="0">
                <a:ea typeface="Calibri" panose="020F0502020204030204" pitchFamily="34" charset="0"/>
                <a:cs typeface="Times New Roman" panose="02020603050405020304" pitchFamily="18" charset="0"/>
              </a:rPr>
              <a:t>(2) empower community organizations to become coproducers of public safety, and</a:t>
            </a:r>
          </a:p>
          <a:p>
            <a:pPr lvl="2"/>
            <a:r>
              <a:rPr lang="en-US" sz="2200" b="0" dirty="0">
                <a:ea typeface="Calibri" panose="020F0502020204030204" pitchFamily="34" charset="0"/>
                <a:cs typeface="Times New Roman" panose="02020603050405020304" pitchFamily="18" charset="0"/>
              </a:rPr>
              <a:t>(3) mobilize community resources and expertise to problem-solve Newark’s most pressing crime issues. </a:t>
            </a: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Public safety is reimagined as a holistic process </a:t>
            </a:r>
            <a:r>
              <a:rPr lang="en-US" sz="2200" b="0" dirty="0">
                <a:ea typeface="Calibri" panose="020F0502020204030204" pitchFamily="34" charset="0"/>
                <a:cs typeface="Times New Roman" panose="02020603050405020304" pitchFamily="18" charset="0"/>
              </a:rPr>
              <a:t>by which 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community </a:t>
            </a:r>
            <a:r>
              <a:rPr lang="en-US" sz="2200" b="0" dirty="0">
                <a:ea typeface="Calibri" panose="020F0502020204030204" pitchFamily="34" charset="0"/>
                <a:cs typeface="Times New Roman" panose="02020603050405020304" pitchFamily="18" charset="0"/>
              </a:rPr>
              <a:t>agencies, including 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police</a:t>
            </a:r>
            <a:r>
              <a:rPr lang="en-US" sz="2200" b="0" dirty="0">
                <a:ea typeface="Calibri" panose="020F0502020204030204" pitchFamily="34" charset="0"/>
                <a:cs typeface="Times New Roman" panose="02020603050405020304" pitchFamily="18" charset="0"/>
              </a:rPr>
              <a:t>, participate to share the burden of 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public safety</a:t>
            </a:r>
            <a:r>
              <a:rPr lang="en-US" sz="2200" b="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Community-based organizations (CBOs), police and other local stakeholders, obtain equal access to data and analytics to solve problems and make decisions in a coordinated fashion. </a:t>
            </a:r>
            <a:endParaRPr lang="en-US" sz="22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553330-CFFF-2A4D-92F5-4C73C1F17B9E}"/>
              </a:ext>
            </a:extLst>
          </p:cNvPr>
          <p:cNvSpPr txBox="1">
            <a:spLocks/>
          </p:cNvSpPr>
          <p:nvPr/>
        </p:nvSpPr>
        <p:spPr>
          <a:xfrm>
            <a:off x="1966912" y="290760"/>
            <a:ext cx="7569242" cy="6773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500" b="1" cap="all" dirty="0">
                <a:ln w="90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Data-informed community engagement</a:t>
            </a:r>
            <a:endParaRPr lang="en-US" sz="2500" dirty="0">
              <a:ln w="90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87534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8A1BC9-1A8A-764E-91B8-E1294CB2685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981200" y="1381893"/>
            <a:ext cx="8229600" cy="1904370"/>
          </a:xfrm>
        </p:spPr>
        <p:txBody>
          <a:bodyPr/>
          <a:lstStyle/>
          <a:p>
            <a:pPr marL="0" indent="0" algn="ctr">
              <a:buNone/>
            </a:pPr>
            <a:r>
              <a:rPr lang="en-US" sz="2200" b="0" i="1" dirty="0"/>
              <a:t>NPSC staff members attend community meetings to disseminate data, address questions from community partners and residents, and mobilizing resources where needed the most. </a:t>
            </a:r>
          </a:p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8221E5-DFAE-4244-9AC2-D769653CA845}"/>
              </a:ext>
            </a:extLst>
          </p:cNvPr>
          <p:cNvSpPr txBox="1">
            <a:spLocks/>
          </p:cNvSpPr>
          <p:nvPr/>
        </p:nvSpPr>
        <p:spPr>
          <a:xfrm>
            <a:off x="1981200" y="201551"/>
            <a:ext cx="7569242" cy="6773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500" b="1" cap="all" dirty="0">
                <a:ln w="90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Data-informed Community engagement</a:t>
            </a:r>
            <a:endParaRPr lang="en-US" sz="2500" dirty="0">
              <a:ln w="90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469E4C-54E2-EB49-A907-4F4FC015C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20852"/>
            <a:ext cx="9144000" cy="3287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769C10-9FD3-ED40-BFEB-5E274D718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142" y="2920852"/>
            <a:ext cx="1761859" cy="121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9671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U_Template_Arial_G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5B17C1DF077E4095266981BA458BDB" ma:contentTypeVersion="13" ma:contentTypeDescription="Create a new document." ma:contentTypeScope="" ma:versionID="3ca0b0b47a72ab58d7192652095235ca">
  <xsd:schema xmlns:xsd="http://www.w3.org/2001/XMLSchema" xmlns:xs="http://www.w3.org/2001/XMLSchema" xmlns:p="http://schemas.microsoft.com/office/2006/metadata/properties" xmlns:ns3="1458e423-2192-400f-abc6-8ea690c01b94" xmlns:ns4="4cb16bb7-5431-483f-ba4f-37b9600966a5" targetNamespace="http://schemas.microsoft.com/office/2006/metadata/properties" ma:root="true" ma:fieldsID="6f7bf572d6c75e4fb962e8132d5345f8" ns3:_="" ns4:_="">
    <xsd:import namespace="1458e423-2192-400f-abc6-8ea690c01b94"/>
    <xsd:import namespace="4cb16bb7-5431-483f-ba4f-37b9600966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8e423-2192-400f-abc6-8ea690c01b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16bb7-5431-483f-ba4f-37b9600966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CDD8A6-7E73-4AC3-BEF7-A691E5CDE473}">
  <ds:schemaRefs>
    <ds:schemaRef ds:uri="http://purl.org/dc/elements/1.1/"/>
    <ds:schemaRef ds:uri="http://schemas.microsoft.com/office/2006/metadata/properties"/>
    <ds:schemaRef ds:uri="4cb16bb7-5431-483f-ba4f-37b9600966a5"/>
    <ds:schemaRef ds:uri="1458e423-2192-400f-abc6-8ea690c01b94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A55238D-C5D3-485C-A490-C0AEA9FF7B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C872D0-F4E1-4A48-B6E7-2F0BE78E26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58e423-2192-400f-abc6-8ea690c01b94"/>
    <ds:schemaRef ds:uri="4cb16bb7-5431-483f-ba4f-37b9600966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5099</TotalTime>
  <Words>678</Words>
  <Application>Microsoft Office PowerPoint</Application>
  <PresentationFormat>Widescreen</PresentationFormat>
  <Paragraphs>83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ＭＳ Ｐゴシック</vt:lpstr>
      <vt:lpstr>Abadi</vt:lpstr>
      <vt:lpstr>Arial</vt:lpstr>
      <vt:lpstr>Calibri</vt:lpstr>
      <vt:lpstr>Calibri Light</vt:lpstr>
      <vt:lpstr>Geneva</vt:lpstr>
      <vt:lpstr>Roboto</vt:lpstr>
      <vt:lpstr>Times New Roman</vt:lpstr>
      <vt:lpstr>Wingdings</vt:lpstr>
      <vt:lpstr>ヒラギノ角ゴ Pro W3</vt:lpstr>
      <vt:lpstr>Office Theme</vt:lpstr>
      <vt:lpstr>3_Office Theme</vt:lpstr>
      <vt:lpstr>RU_Template_Arial_G</vt:lpstr>
      <vt:lpstr>PowerPoint Presentation</vt:lpstr>
      <vt:lpstr>WWCC Planning Committee</vt:lpstr>
      <vt:lpstr>Questions/ Comments</vt:lpstr>
      <vt:lpstr>Agenda</vt:lpstr>
      <vt:lpstr>Presenter</vt:lpstr>
      <vt:lpstr>The Newark Public Safety Collaborative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WWCC @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OUCP Laptop</dc:creator>
  <cp:lastModifiedBy>Donita Devance-Manzini</cp:lastModifiedBy>
  <cp:revision>197</cp:revision>
  <cp:lastPrinted>2021-07-14T20:14:07Z</cp:lastPrinted>
  <dcterms:created xsi:type="dcterms:W3CDTF">2016-12-08T16:27:28Z</dcterms:created>
  <dcterms:modified xsi:type="dcterms:W3CDTF">2021-07-14T20:24:45Z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0x0101007F5B17C1DF077E4095266981BA458BDB</vt:lpwstr>
  </property>
</Properties>
</file>