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256" r:id="rId2"/>
    <p:sldId id="257" r:id="rId3"/>
    <p:sldId id="276" r:id="rId4"/>
    <p:sldId id="299" r:id="rId5"/>
    <p:sldId id="326" r:id="rId6"/>
    <p:sldId id="327" r:id="rId7"/>
    <p:sldId id="298" r:id="rId8"/>
    <p:sldId id="271" r:id="rId9"/>
    <p:sldId id="334" r:id="rId10"/>
    <p:sldId id="335" r:id="rId11"/>
    <p:sldId id="336" r:id="rId12"/>
    <p:sldId id="338" r:id="rId13"/>
    <p:sldId id="339" r:id="rId14"/>
    <p:sldId id="340" r:id="rId15"/>
    <p:sldId id="341" r:id="rId16"/>
    <p:sldId id="342" r:id="rId17"/>
    <p:sldId id="273" r:id="rId18"/>
    <p:sldId id="284" r:id="rId19"/>
    <p:sldId id="277" r:id="rId20"/>
    <p:sldId id="278" r:id="rId21"/>
    <p:sldId id="279" r:id="rId22"/>
    <p:sldId id="280" r:id="rId23"/>
    <p:sldId id="281" r:id="rId24"/>
    <p:sldId id="282" r:id="rId25"/>
    <p:sldId id="283" r:id="rId26"/>
    <p:sldId id="288" r:id="rId27"/>
    <p:sldId id="346" r:id="rId28"/>
    <p:sldId id="347" r:id="rId29"/>
    <p:sldId id="348" r:id="rId30"/>
    <p:sldId id="322" r:id="rId31"/>
    <p:sldId id="323" r:id="rId32"/>
    <p:sldId id="324" r:id="rId33"/>
    <p:sldId id="297" r:id="rId34"/>
    <p:sldId id="289" r:id="rId35"/>
    <p:sldId id="337" r:id="rId36"/>
    <p:sldId id="291" r:id="rId37"/>
    <p:sldId id="343" r:id="rId38"/>
    <p:sldId id="344" r:id="rId39"/>
    <p:sldId id="345" r:id="rId40"/>
    <p:sldId id="315" r:id="rId41"/>
    <p:sldId id="316" r:id="rId42"/>
    <p:sldId id="319" r:id="rId43"/>
    <p:sldId id="317" r:id="rId44"/>
    <p:sldId id="318" r:id="rId45"/>
    <p:sldId id="309" r:id="rId46"/>
    <p:sldId id="310" r:id="rId47"/>
    <p:sldId id="314" r:id="rId48"/>
    <p:sldId id="313" r:id="rId49"/>
    <p:sldId id="270" r:id="rId50"/>
    <p:sldId id="258" r:id="rId51"/>
    <p:sldId id="259" r:id="rId52"/>
    <p:sldId id="260" r:id="rId53"/>
    <p:sldId id="261" r:id="rId54"/>
    <p:sldId id="262" r:id="rId55"/>
    <p:sldId id="263" r:id="rId56"/>
    <p:sldId id="264" r:id="rId57"/>
    <p:sldId id="265" r:id="rId58"/>
    <p:sldId id="266" r:id="rId59"/>
    <p:sldId id="267" r:id="rId60"/>
    <p:sldId id="268" r:id="rId61"/>
    <p:sldId id="308" r:id="rId62"/>
    <p:sldId id="328" r:id="rId63"/>
    <p:sldId id="332" r:id="rId64"/>
    <p:sldId id="330"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067" autoAdjust="0"/>
    <p:restoredTop sz="94660"/>
  </p:normalViewPr>
  <p:slideViewPr>
    <p:cSldViewPr snapToGrid="0">
      <p:cViewPr varScale="1">
        <p:scale>
          <a:sx n="77" d="100"/>
          <a:sy n="77" d="100"/>
        </p:scale>
        <p:origin x="108" y="600"/>
      </p:cViewPr>
      <p:guideLst/>
    </p:cSldViewPr>
  </p:slideViewPr>
  <p:notesTextViewPr>
    <p:cViewPr>
      <p:scale>
        <a:sx n="1" d="1"/>
        <a:sy n="1" d="1"/>
      </p:scale>
      <p:origin x="0" y="0"/>
    </p:cViewPr>
  </p:notesTextViewPr>
  <p:sorterViewPr>
    <p:cViewPr>
      <p:scale>
        <a:sx n="100" d="100"/>
        <a:sy n="100" d="100"/>
      </p:scale>
      <p:origin x="0" y="-85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77C915A-A86C-477E-8E0C-B584EA36AC36}" type="datetimeFigureOut">
              <a:rPr lang="en-US" smtClean="0"/>
              <a:t>8/7/2017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270DB1D-912E-4AE5-9795-D91DCB143E85}" type="slidenum">
              <a:rPr lang="en-US" smtClean="0"/>
              <a:t>‹#›</a:t>
            </a:fld>
            <a:endParaRPr lang="en-US"/>
          </a:p>
        </p:txBody>
      </p:sp>
    </p:spTree>
    <p:extLst>
      <p:ext uri="{BB962C8B-B14F-4D97-AF65-F5344CB8AC3E}">
        <p14:creationId xmlns:p14="http://schemas.microsoft.com/office/powerpoint/2010/main" val="1463661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A3FA4B0-01CF-4022-9D6D-FCFEEF9E33F3}" type="datetimeFigureOut">
              <a:rPr lang="en-US" smtClean="0"/>
              <a:t>8/7/2017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D45BE0E-EC7C-44B0-B4E1-9A0EC7B9E491}" type="slidenum">
              <a:rPr lang="en-US" smtClean="0"/>
              <a:t>‹#›</a:t>
            </a:fld>
            <a:endParaRPr lang="en-US"/>
          </a:p>
        </p:txBody>
      </p:sp>
    </p:spTree>
    <p:extLst>
      <p:ext uri="{BB962C8B-B14F-4D97-AF65-F5344CB8AC3E}">
        <p14:creationId xmlns:p14="http://schemas.microsoft.com/office/powerpoint/2010/main" val="211547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0563"/>
            <a:ext cx="6132512" cy="3451225"/>
          </a:xfrm>
        </p:spPr>
      </p:sp>
      <p:sp>
        <p:nvSpPr>
          <p:cNvPr id="3" name="Notes Placeholder 2"/>
          <p:cNvSpPr>
            <a:spLocks noGrp="1"/>
          </p:cNvSpPr>
          <p:nvPr>
            <p:ph type="body" idx="1"/>
          </p:nvPr>
        </p:nvSpPr>
        <p:spPr/>
        <p:txBody>
          <a:bodyPr/>
          <a:lstStyle/>
          <a:p>
            <a:r>
              <a:rPr lang="en-US" dirty="0"/>
              <a:t>Facilitate partnerships and expand engagement opportunities to support strategic plan </a:t>
            </a:r>
          </a:p>
          <a:p>
            <a:r>
              <a:rPr lang="en-US" dirty="0"/>
              <a:t>Provide tools for faculty, staff &amp; students to engage in mutually beneficial community partnerships. </a:t>
            </a:r>
          </a:p>
          <a:p>
            <a:r>
              <a:rPr lang="en-US" dirty="0"/>
              <a:t>Serve as the technical assistance provider for the Chancellor’s Seed Grant Initiative out of the Graduate School.  </a:t>
            </a:r>
          </a:p>
          <a:p>
            <a:endParaRPr lang="en-US" dirty="0"/>
          </a:p>
        </p:txBody>
      </p:sp>
      <p:sp>
        <p:nvSpPr>
          <p:cNvPr id="4" name="Slide Number Placeholder 3"/>
          <p:cNvSpPr>
            <a:spLocks noGrp="1"/>
          </p:cNvSpPr>
          <p:nvPr>
            <p:ph type="sldNum" sz="quarter" idx="10"/>
          </p:nvPr>
        </p:nvSpPr>
        <p:spPr/>
        <p:txBody>
          <a:bodyPr/>
          <a:lstStyle/>
          <a:p>
            <a:fld id="{400A55FC-1BB3-417F-8989-EDBE7C0D0401}" type="slidenum">
              <a:rPr lang="en-US" smtClean="0"/>
              <a:t>5</a:t>
            </a:fld>
            <a:endParaRPr lang="en-US"/>
          </a:p>
        </p:txBody>
      </p:sp>
    </p:spTree>
    <p:extLst>
      <p:ext uri="{BB962C8B-B14F-4D97-AF65-F5344CB8AC3E}">
        <p14:creationId xmlns:p14="http://schemas.microsoft.com/office/powerpoint/2010/main" val="3012755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61B48-7FA8-F048-90BD-84E53921A26E}" type="slidenum">
              <a:rPr lang="en-US" smtClean="0"/>
              <a:pPr/>
              <a:t>30</a:t>
            </a:fld>
            <a:endParaRPr lang="en-US" dirty="0"/>
          </a:p>
        </p:txBody>
      </p:sp>
    </p:spTree>
    <p:extLst>
      <p:ext uri="{BB962C8B-B14F-4D97-AF65-F5344CB8AC3E}">
        <p14:creationId xmlns:p14="http://schemas.microsoft.com/office/powerpoint/2010/main" val="1038256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AE15C7-78FA-411C-BF86-43E5E4050690}" type="slidenum">
              <a:rPr lang="en-US" smtClean="0"/>
              <a:pPr/>
              <a:t>53</a:t>
            </a:fld>
            <a:endParaRPr lang="en-US"/>
          </a:p>
        </p:txBody>
      </p:sp>
    </p:spTree>
    <p:extLst>
      <p:ext uri="{BB962C8B-B14F-4D97-AF65-F5344CB8AC3E}">
        <p14:creationId xmlns:p14="http://schemas.microsoft.com/office/powerpoint/2010/main" val="395498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AE15C7-78FA-411C-BF86-43E5E4050690}" type="slidenum">
              <a:rPr lang="en-US" smtClean="0"/>
              <a:pPr/>
              <a:t>54</a:t>
            </a:fld>
            <a:endParaRPr lang="en-US"/>
          </a:p>
        </p:txBody>
      </p:sp>
    </p:spTree>
    <p:extLst>
      <p:ext uri="{BB962C8B-B14F-4D97-AF65-F5344CB8AC3E}">
        <p14:creationId xmlns:p14="http://schemas.microsoft.com/office/powerpoint/2010/main" val="148089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AE15C7-78FA-411C-BF86-43E5E4050690}" type="slidenum">
              <a:rPr lang="en-US" smtClean="0"/>
              <a:pPr/>
              <a:t>55</a:t>
            </a:fld>
            <a:endParaRPr lang="en-US"/>
          </a:p>
        </p:txBody>
      </p:sp>
    </p:spTree>
    <p:extLst>
      <p:ext uri="{BB962C8B-B14F-4D97-AF65-F5344CB8AC3E}">
        <p14:creationId xmlns:p14="http://schemas.microsoft.com/office/powerpoint/2010/main" val="339270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AE15C7-78FA-411C-BF86-43E5E4050690}" type="slidenum">
              <a:rPr lang="en-US" smtClean="0"/>
              <a:pPr/>
              <a:t>56</a:t>
            </a:fld>
            <a:endParaRPr lang="en-US"/>
          </a:p>
        </p:txBody>
      </p:sp>
    </p:spTree>
    <p:extLst>
      <p:ext uri="{BB962C8B-B14F-4D97-AF65-F5344CB8AC3E}">
        <p14:creationId xmlns:p14="http://schemas.microsoft.com/office/powerpoint/2010/main" val="1085126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AE15C7-78FA-411C-BF86-43E5E4050690}" type="slidenum">
              <a:rPr lang="en-US" smtClean="0"/>
              <a:pPr/>
              <a:t>57</a:t>
            </a:fld>
            <a:endParaRPr lang="en-US"/>
          </a:p>
        </p:txBody>
      </p:sp>
    </p:spTree>
    <p:extLst>
      <p:ext uri="{BB962C8B-B14F-4D97-AF65-F5344CB8AC3E}">
        <p14:creationId xmlns:p14="http://schemas.microsoft.com/office/powerpoint/2010/main" val="132547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AE15C7-78FA-411C-BF86-43E5E4050690}" type="slidenum">
              <a:rPr lang="en-US" smtClean="0"/>
              <a:pPr/>
              <a:t>58</a:t>
            </a:fld>
            <a:endParaRPr lang="en-US"/>
          </a:p>
        </p:txBody>
      </p:sp>
    </p:spTree>
    <p:extLst>
      <p:ext uri="{BB962C8B-B14F-4D97-AF65-F5344CB8AC3E}">
        <p14:creationId xmlns:p14="http://schemas.microsoft.com/office/powerpoint/2010/main" val="3235609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a:t>
            </a:r>
            <a:r>
              <a:rPr lang="en-US" dirty="0" smtClean="0"/>
              <a:t>quote</a:t>
            </a:r>
            <a:r>
              <a:rPr lang="en-US" baseline="0" dirty="0" smtClean="0"/>
              <a:t> from </a:t>
            </a:r>
            <a:r>
              <a:rPr lang="en-US" dirty="0" smtClean="0"/>
              <a:t>Margaret Wheatley</a:t>
            </a:r>
            <a:r>
              <a:rPr lang="en-US" baseline="0" dirty="0" smtClean="0"/>
              <a:t> stood out….( an inspirational writer who studies organizational behavior whose approach includes systems thinking and leadership: she believes that we can create good human society wherever we are, whenever we can, with people and resources that are available to us now….</a:t>
            </a:r>
            <a:r>
              <a:rPr lang="en-US" dirty="0" smtClean="0"/>
              <a:t>  </a:t>
            </a:r>
            <a:endParaRPr lang="en-US" dirty="0"/>
          </a:p>
        </p:txBody>
      </p:sp>
      <p:sp>
        <p:nvSpPr>
          <p:cNvPr id="4" name="Slide Number Placeholder 3"/>
          <p:cNvSpPr>
            <a:spLocks noGrp="1"/>
          </p:cNvSpPr>
          <p:nvPr>
            <p:ph type="sldNum" sz="quarter" idx="10"/>
          </p:nvPr>
        </p:nvSpPr>
        <p:spPr/>
        <p:txBody>
          <a:bodyPr/>
          <a:lstStyle/>
          <a:p>
            <a:fld id="{EC0E41E9-636A-4DB8-9980-28F0395B48ED}" type="slidenum">
              <a:rPr lang="en-US" smtClean="0"/>
              <a:t>64</a:t>
            </a:fld>
            <a:endParaRPr lang="en-US"/>
          </a:p>
        </p:txBody>
      </p:sp>
    </p:spTree>
    <p:extLst>
      <p:ext uri="{BB962C8B-B14F-4D97-AF65-F5344CB8AC3E}">
        <p14:creationId xmlns:p14="http://schemas.microsoft.com/office/powerpoint/2010/main" val="1523374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229218-DE8C-4935-9451-7E859973F98F}"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8B07F-756B-4861-9026-A229540EE786}" type="slidenum">
              <a:rPr lang="en-US" smtClean="0"/>
              <a:t>‹#›</a:t>
            </a:fld>
            <a:endParaRPr lang="en-US"/>
          </a:p>
        </p:txBody>
      </p:sp>
    </p:spTree>
    <p:extLst>
      <p:ext uri="{BB962C8B-B14F-4D97-AF65-F5344CB8AC3E}">
        <p14:creationId xmlns:p14="http://schemas.microsoft.com/office/powerpoint/2010/main" val="417656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229218-DE8C-4935-9451-7E859973F98F}"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8B07F-756B-4861-9026-A229540EE786}" type="slidenum">
              <a:rPr lang="en-US" smtClean="0"/>
              <a:t>‹#›</a:t>
            </a:fld>
            <a:endParaRPr lang="en-US"/>
          </a:p>
        </p:txBody>
      </p:sp>
    </p:spTree>
    <p:extLst>
      <p:ext uri="{BB962C8B-B14F-4D97-AF65-F5344CB8AC3E}">
        <p14:creationId xmlns:p14="http://schemas.microsoft.com/office/powerpoint/2010/main" val="13572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229218-DE8C-4935-9451-7E859973F98F}"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8B07F-756B-4861-9026-A229540EE786}" type="slidenum">
              <a:rPr lang="en-US" smtClean="0"/>
              <a:t>‹#›</a:t>
            </a:fld>
            <a:endParaRPr lang="en-US"/>
          </a:p>
        </p:txBody>
      </p:sp>
    </p:spTree>
    <p:extLst>
      <p:ext uri="{BB962C8B-B14F-4D97-AF65-F5344CB8AC3E}">
        <p14:creationId xmlns:p14="http://schemas.microsoft.com/office/powerpoint/2010/main" val="105607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229218-DE8C-4935-9451-7E859973F98F}"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8B07F-756B-4861-9026-A229540EE786}" type="slidenum">
              <a:rPr lang="en-US" smtClean="0"/>
              <a:t>‹#›</a:t>
            </a:fld>
            <a:endParaRPr lang="en-US"/>
          </a:p>
        </p:txBody>
      </p:sp>
    </p:spTree>
    <p:extLst>
      <p:ext uri="{BB962C8B-B14F-4D97-AF65-F5344CB8AC3E}">
        <p14:creationId xmlns:p14="http://schemas.microsoft.com/office/powerpoint/2010/main" val="216719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229218-DE8C-4935-9451-7E859973F98F}"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8B07F-756B-4861-9026-A229540EE786}" type="slidenum">
              <a:rPr lang="en-US" smtClean="0"/>
              <a:t>‹#›</a:t>
            </a:fld>
            <a:endParaRPr lang="en-US"/>
          </a:p>
        </p:txBody>
      </p:sp>
    </p:spTree>
    <p:extLst>
      <p:ext uri="{BB962C8B-B14F-4D97-AF65-F5344CB8AC3E}">
        <p14:creationId xmlns:p14="http://schemas.microsoft.com/office/powerpoint/2010/main" val="2786561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229218-DE8C-4935-9451-7E859973F98F}"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8B07F-756B-4861-9026-A229540EE786}" type="slidenum">
              <a:rPr lang="en-US" smtClean="0"/>
              <a:t>‹#›</a:t>
            </a:fld>
            <a:endParaRPr lang="en-US"/>
          </a:p>
        </p:txBody>
      </p:sp>
    </p:spTree>
    <p:extLst>
      <p:ext uri="{BB962C8B-B14F-4D97-AF65-F5344CB8AC3E}">
        <p14:creationId xmlns:p14="http://schemas.microsoft.com/office/powerpoint/2010/main" val="3900337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229218-DE8C-4935-9451-7E859973F98F}" type="datetimeFigureOut">
              <a:rPr lang="en-US" smtClean="0"/>
              <a:t>8/7/2017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8B07F-756B-4861-9026-A229540EE786}" type="slidenum">
              <a:rPr lang="en-US" smtClean="0"/>
              <a:t>‹#›</a:t>
            </a:fld>
            <a:endParaRPr lang="en-US"/>
          </a:p>
        </p:txBody>
      </p:sp>
    </p:spTree>
    <p:extLst>
      <p:ext uri="{BB962C8B-B14F-4D97-AF65-F5344CB8AC3E}">
        <p14:creationId xmlns:p14="http://schemas.microsoft.com/office/powerpoint/2010/main" val="715107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229218-DE8C-4935-9451-7E859973F98F}" type="datetimeFigureOut">
              <a:rPr lang="en-US" smtClean="0"/>
              <a:t>8/7/2017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8B07F-756B-4861-9026-A229540EE786}" type="slidenum">
              <a:rPr lang="en-US" smtClean="0"/>
              <a:t>‹#›</a:t>
            </a:fld>
            <a:endParaRPr lang="en-US"/>
          </a:p>
        </p:txBody>
      </p:sp>
    </p:spTree>
    <p:extLst>
      <p:ext uri="{BB962C8B-B14F-4D97-AF65-F5344CB8AC3E}">
        <p14:creationId xmlns:p14="http://schemas.microsoft.com/office/powerpoint/2010/main" val="1886456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29218-DE8C-4935-9451-7E859973F98F}" type="datetimeFigureOut">
              <a:rPr lang="en-US" smtClean="0"/>
              <a:t>8/7/2017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8B07F-756B-4861-9026-A229540EE786}" type="slidenum">
              <a:rPr lang="en-US" smtClean="0"/>
              <a:t>‹#›</a:t>
            </a:fld>
            <a:endParaRPr lang="en-US"/>
          </a:p>
        </p:txBody>
      </p:sp>
    </p:spTree>
    <p:extLst>
      <p:ext uri="{BB962C8B-B14F-4D97-AF65-F5344CB8AC3E}">
        <p14:creationId xmlns:p14="http://schemas.microsoft.com/office/powerpoint/2010/main" val="339615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229218-DE8C-4935-9451-7E859973F98F}"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8B07F-756B-4861-9026-A229540EE786}" type="slidenum">
              <a:rPr lang="en-US" smtClean="0"/>
              <a:t>‹#›</a:t>
            </a:fld>
            <a:endParaRPr lang="en-US"/>
          </a:p>
        </p:txBody>
      </p:sp>
    </p:spTree>
    <p:extLst>
      <p:ext uri="{BB962C8B-B14F-4D97-AF65-F5344CB8AC3E}">
        <p14:creationId xmlns:p14="http://schemas.microsoft.com/office/powerpoint/2010/main" val="3013476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229218-DE8C-4935-9451-7E859973F98F}"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8B07F-756B-4861-9026-A229540EE786}" type="slidenum">
              <a:rPr lang="en-US" smtClean="0"/>
              <a:t>‹#›</a:t>
            </a:fld>
            <a:endParaRPr lang="en-US"/>
          </a:p>
        </p:txBody>
      </p:sp>
    </p:spTree>
    <p:extLst>
      <p:ext uri="{BB962C8B-B14F-4D97-AF65-F5344CB8AC3E}">
        <p14:creationId xmlns:p14="http://schemas.microsoft.com/office/powerpoint/2010/main" val="3077403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29218-DE8C-4935-9451-7E859973F98F}" type="datetimeFigureOut">
              <a:rPr lang="en-US" smtClean="0"/>
              <a:t>8/7/2017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8B07F-756B-4861-9026-A229540EE786}" type="slidenum">
              <a:rPr lang="en-US" smtClean="0"/>
              <a:t>‹#›</a:t>
            </a:fld>
            <a:endParaRPr lang="en-US"/>
          </a:p>
        </p:txBody>
      </p:sp>
    </p:spTree>
    <p:extLst>
      <p:ext uri="{BB962C8B-B14F-4D97-AF65-F5344CB8AC3E}">
        <p14:creationId xmlns:p14="http://schemas.microsoft.com/office/powerpoint/2010/main" val="3868811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eg"/><Relationship Id="rId1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gif"/></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ideo" Target="https://www.youtube.com/embed/u9mFMaJRP8M" TargetMode="External"/><Relationship Id="rId4" Type="http://schemas.openxmlformats.org/officeDocument/2006/relationships/hyperlink" Target="https://www.youtube.com/watch?v=IJJYnDiZbP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hyperlink" Target="http://www.google.com/url?sa=i&amp;rct=j&amp;q=&amp;esrc=s&amp;source=images&amp;cd=&amp;cad=rja&amp;uact=8&amp;ved=0ahUKEwjA5cXB2fvNAhUBXB4KHc5yCFAQjRwIBw&amp;url=http://www.blacklds.org/&amp;psig=AFQjCNHwaPgIWaec2As-ylGUGiTWsEaZnQ&amp;ust=1468886044309430" TargetMode="Externa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3.wmf"/><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jpeg"/><Relationship Id="rId1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cuyf@rutgers.edu" TargetMode="External"/><Relationship Id="rId2" Type="http://schemas.openxmlformats.org/officeDocument/2006/relationships/hyperlink" Target="mailto:fbowen@sn.rutgers.edu"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jpg"/><Relationship Id="rId2" Type="http://schemas.openxmlformats.org/officeDocument/2006/relationships/image" Target="../media/image6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0.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77.pn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79.png"/><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81.png"/><Relationship Id="rId4" Type="http://schemas.microsoft.com/office/2007/relationships/hdphoto" Target="../media/hdphoto6.wdp"/></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8.wdp"/></Relationships>
</file>

<file path=ppt/slides/_rels/slide5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868" y="709127"/>
            <a:ext cx="11588621" cy="3620277"/>
          </a:xfrm>
        </p:spPr>
        <p:txBody>
          <a:bodyPr>
            <a:normAutofit/>
          </a:bodyPr>
          <a:lstStyle/>
          <a:p>
            <a:r>
              <a:rPr lang="en-US" sz="7200" b="1" dirty="0" smtClean="0">
                <a:effectLst>
                  <a:outerShdw blurRad="38100" dist="38100" dir="2700000" algn="tl">
                    <a:srgbClr val="000000">
                      <a:alpha val="43137"/>
                    </a:srgbClr>
                  </a:outerShdw>
                </a:effectLst>
              </a:rPr>
              <a:t>W</a:t>
            </a:r>
            <a:r>
              <a:rPr lang="en-US" sz="6600" b="1" dirty="0" smtClean="0">
                <a:effectLst>
                  <a:outerShdw blurRad="38100" dist="38100" dir="2700000" algn="tl">
                    <a:srgbClr val="000000">
                      <a:alpha val="43137"/>
                    </a:srgbClr>
                  </a:outerShdw>
                </a:effectLst>
              </a:rPr>
              <a:t>est </a:t>
            </a:r>
            <a:r>
              <a:rPr lang="en-US" sz="7200" b="1" dirty="0" smtClean="0">
                <a:effectLst>
                  <a:outerShdw blurRad="38100" dist="38100" dir="2700000" algn="tl">
                    <a:srgbClr val="000000">
                      <a:alpha val="43137"/>
                    </a:srgbClr>
                  </a:outerShdw>
                </a:effectLst>
              </a:rPr>
              <a:t>W</a:t>
            </a:r>
            <a:r>
              <a:rPr lang="en-US" sz="6600" b="1" dirty="0" smtClean="0">
                <a:effectLst>
                  <a:outerShdw blurRad="38100" dist="38100" dir="2700000" algn="tl">
                    <a:srgbClr val="000000">
                      <a:alpha val="43137"/>
                    </a:srgbClr>
                  </a:outerShdw>
                </a:effectLst>
              </a:rPr>
              <a:t>ard </a:t>
            </a:r>
            <a:r>
              <a:rPr lang="en-US" sz="7200" b="1" dirty="0" smtClean="0">
                <a:effectLst>
                  <a:outerShdw blurRad="38100" dist="38100" dir="2700000" algn="tl">
                    <a:srgbClr val="000000">
                      <a:alpha val="43137"/>
                    </a:srgbClr>
                  </a:outerShdw>
                </a:effectLst>
              </a:rPr>
              <a:t>C</a:t>
            </a:r>
            <a:r>
              <a:rPr lang="en-US" sz="6600" b="1" dirty="0" smtClean="0">
                <a:effectLst>
                  <a:outerShdw blurRad="38100" dist="38100" dir="2700000" algn="tl">
                    <a:srgbClr val="000000">
                      <a:alpha val="43137"/>
                    </a:srgbClr>
                  </a:outerShdw>
                </a:effectLst>
              </a:rPr>
              <a:t>ommunity </a:t>
            </a:r>
            <a:r>
              <a:rPr lang="en-US" sz="7200" b="1" dirty="0" smtClean="0">
                <a:effectLst>
                  <a:outerShdw blurRad="38100" dist="38100" dir="2700000" algn="tl">
                    <a:srgbClr val="000000">
                      <a:alpha val="43137"/>
                    </a:srgbClr>
                  </a:outerShdw>
                </a:effectLst>
              </a:rPr>
              <a:t>C</a:t>
            </a:r>
            <a:r>
              <a:rPr lang="en-US" sz="6600" b="1" dirty="0" smtClean="0">
                <a:effectLst>
                  <a:outerShdw blurRad="38100" dist="38100" dir="2700000" algn="tl">
                    <a:srgbClr val="000000">
                      <a:alpha val="43137"/>
                    </a:srgbClr>
                  </a:outerShdw>
                </a:effectLst>
              </a:rPr>
              <a:t>oalition</a:t>
            </a:r>
            <a:br>
              <a:rPr lang="en-US" sz="6600" b="1" dirty="0" smtClean="0">
                <a:effectLst>
                  <a:outerShdw blurRad="38100" dist="38100" dir="2700000" algn="tl">
                    <a:srgbClr val="000000">
                      <a:alpha val="43137"/>
                    </a:srgbClr>
                  </a:outerShdw>
                </a:effectLst>
              </a:rPr>
            </a:br>
            <a:r>
              <a:rPr lang="en-US" b="1" i="1" dirty="0" smtClean="0">
                <a:effectLst>
                  <a:outerShdw blurRad="38100" dist="38100" dir="2700000" algn="tl">
                    <a:srgbClr val="000000">
                      <a:alpha val="43137"/>
                    </a:srgbClr>
                  </a:outerShdw>
                </a:effectLst>
              </a:rPr>
              <a:t>Community Conversations</a:t>
            </a:r>
            <a:br>
              <a:rPr lang="en-US" b="1" i="1" dirty="0" smtClean="0">
                <a:effectLst>
                  <a:outerShdw blurRad="38100" dist="38100" dir="2700000" algn="tl">
                    <a:srgbClr val="000000">
                      <a:alpha val="43137"/>
                    </a:srgbClr>
                  </a:outerShdw>
                </a:effectLst>
              </a:rPr>
            </a:br>
            <a:r>
              <a:rPr lang="en-US" sz="1400" b="1" i="1" dirty="0" smtClean="0">
                <a:effectLst>
                  <a:outerShdw blurRad="38100" dist="38100" dir="2700000" algn="tl">
                    <a:srgbClr val="000000">
                      <a:alpha val="43137"/>
                    </a:srgbClr>
                  </a:outerShdw>
                </a:effectLst>
              </a:rPr>
              <a:t/>
            </a:r>
            <a:br>
              <a:rPr lang="en-US" sz="1400" b="1" i="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December 20, 2016</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1084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pPr algn="ctr"/>
            <a:r>
              <a:rPr lang="en-US" dirty="0"/>
              <a:t>Newark Public Safety Data Review</a:t>
            </a:r>
          </a:p>
        </p:txBody>
      </p:sp>
      <p:sp>
        <p:nvSpPr>
          <p:cNvPr id="3" name="Content Placeholder 2"/>
          <p:cNvSpPr>
            <a:spLocks noGrp="1"/>
          </p:cNvSpPr>
          <p:nvPr>
            <p:ph idx="1"/>
          </p:nvPr>
        </p:nvSpPr>
        <p:spPr>
          <a:xfrm>
            <a:off x="625764" y="2028825"/>
            <a:ext cx="10515600" cy="4351338"/>
          </a:xfrm>
        </p:spPr>
        <p:txBody>
          <a:bodyPr/>
          <a:lstStyle/>
          <a:p>
            <a:r>
              <a:rPr lang="en-US" dirty="0" smtClean="0"/>
              <a:t>Newark’s overall crime rate is not out of line with similar cities</a:t>
            </a:r>
          </a:p>
          <a:p>
            <a:r>
              <a:rPr lang="en-US" dirty="0" smtClean="0"/>
              <a:t>What sets Newark apart is its high rate of murders and robberies</a:t>
            </a:r>
          </a:p>
          <a:p>
            <a:r>
              <a:rPr lang="en-US" dirty="0" smtClean="0"/>
              <a:t>Murders and robberies concentrate in locations</a:t>
            </a:r>
          </a:p>
          <a:p>
            <a:r>
              <a:rPr lang="en-US" dirty="0" smtClean="0"/>
              <a:t>Murders and robberies concentrate among groups of residents</a:t>
            </a:r>
          </a:p>
          <a:p>
            <a:r>
              <a:rPr lang="en-US" dirty="0" smtClean="0"/>
              <a:t>A place/person targeted strategy for reducing murder and robbery is Newark’s highest priority</a:t>
            </a:r>
          </a:p>
          <a:p>
            <a:endParaRPr lang="en-US" dirty="0"/>
          </a:p>
        </p:txBody>
      </p:sp>
      <p:pic>
        <p:nvPicPr>
          <p:cNvPr id="4" name="Picture 3" descr="SNC-logo-sm.jpg"/>
          <p:cNvPicPr/>
          <p:nvPr/>
        </p:nvPicPr>
        <p:blipFill>
          <a:blip r:embed="rId2"/>
          <a:stretch>
            <a:fillRect/>
          </a:stretch>
        </p:blipFill>
        <p:spPr>
          <a:xfrm>
            <a:off x="147483" y="137652"/>
            <a:ext cx="1720645" cy="1386348"/>
          </a:xfrm>
          <a:prstGeom prst="rect">
            <a:avLst/>
          </a:prstGeom>
        </p:spPr>
      </p:pic>
    </p:spTree>
    <p:extLst>
      <p:ext uri="{BB962C8B-B14F-4D97-AF65-F5344CB8AC3E}">
        <p14:creationId xmlns:p14="http://schemas.microsoft.com/office/powerpoint/2010/main" val="11783626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874" t="1751" r="1756" b="2222"/>
          <a:stretch/>
        </p:blipFill>
        <p:spPr>
          <a:xfrm>
            <a:off x="0" y="0"/>
            <a:ext cx="8552872" cy="6858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26837339"/>
              </p:ext>
            </p:extLst>
          </p:nvPr>
        </p:nvGraphicFramePr>
        <p:xfrm>
          <a:off x="8626764" y="647940"/>
          <a:ext cx="3463637" cy="5562120"/>
        </p:xfrm>
        <a:graphic>
          <a:graphicData uri="http://schemas.openxmlformats.org/drawingml/2006/table">
            <a:tbl>
              <a:tblPr firstRow="1" bandRow="1">
                <a:tableStyleId>{5C22544A-7EE6-4342-B048-85BDC9FD1C3A}</a:tableStyleId>
              </a:tblPr>
              <a:tblGrid>
                <a:gridCol w="1348509">
                  <a:extLst>
                    <a:ext uri="{9D8B030D-6E8A-4147-A177-3AD203B41FA5}">
                      <a16:colId xmlns:a16="http://schemas.microsoft.com/office/drawing/2014/main" val="2058565901"/>
                    </a:ext>
                  </a:extLst>
                </a:gridCol>
                <a:gridCol w="2115128">
                  <a:extLst>
                    <a:ext uri="{9D8B030D-6E8A-4147-A177-3AD203B41FA5}">
                      <a16:colId xmlns:a16="http://schemas.microsoft.com/office/drawing/2014/main" val="2945054835"/>
                    </a:ext>
                  </a:extLst>
                </a:gridCol>
              </a:tblGrid>
              <a:tr h="663960">
                <a:tc>
                  <a:txBody>
                    <a:bodyPr/>
                    <a:lstStyle/>
                    <a:p>
                      <a:endParaRPr lang="en-US" dirty="0"/>
                    </a:p>
                  </a:txBody>
                  <a:tcPr/>
                </a:tc>
                <a:tc>
                  <a:txBody>
                    <a:bodyPr/>
                    <a:lstStyle/>
                    <a:p>
                      <a:r>
                        <a:rPr lang="en-US" dirty="0" smtClean="0"/>
                        <a:t>% Change Through 11/20/16 Compared</a:t>
                      </a:r>
                      <a:r>
                        <a:rPr lang="en-US" baseline="0" dirty="0" smtClean="0"/>
                        <a:t> to 11/20/15</a:t>
                      </a:r>
                      <a:endParaRPr lang="en-US" dirty="0"/>
                    </a:p>
                  </a:txBody>
                  <a:tcPr/>
                </a:tc>
                <a:extLst>
                  <a:ext uri="{0D108BD9-81ED-4DB2-BD59-A6C34878D82A}">
                    <a16:rowId xmlns:a16="http://schemas.microsoft.com/office/drawing/2014/main" val="1587025201"/>
                  </a:ext>
                </a:extLst>
              </a:tr>
              <a:tr h="663960">
                <a:tc>
                  <a:txBody>
                    <a:bodyPr/>
                    <a:lstStyle/>
                    <a:p>
                      <a:r>
                        <a:rPr lang="en-US" dirty="0" smtClean="0"/>
                        <a:t>Murder</a:t>
                      </a:r>
                      <a:endParaRPr lang="en-US" dirty="0"/>
                    </a:p>
                  </a:txBody>
                  <a:tcPr/>
                </a:tc>
                <a:tc>
                  <a:txBody>
                    <a:bodyPr/>
                    <a:lstStyle/>
                    <a:p>
                      <a:r>
                        <a:rPr lang="en-US" dirty="0" smtClean="0"/>
                        <a:t>-15.0%</a:t>
                      </a:r>
                      <a:endParaRPr lang="en-US" dirty="0"/>
                    </a:p>
                  </a:txBody>
                  <a:tcPr/>
                </a:tc>
                <a:extLst>
                  <a:ext uri="{0D108BD9-81ED-4DB2-BD59-A6C34878D82A}">
                    <a16:rowId xmlns:a16="http://schemas.microsoft.com/office/drawing/2014/main" val="4043861786"/>
                  </a:ext>
                </a:extLst>
              </a:tr>
              <a:tr h="663960">
                <a:tc>
                  <a:txBody>
                    <a:bodyPr/>
                    <a:lstStyle/>
                    <a:p>
                      <a:r>
                        <a:rPr lang="en-US" dirty="0" smtClean="0"/>
                        <a:t>Aggravated Assault</a:t>
                      </a:r>
                      <a:endParaRPr lang="en-US" dirty="0"/>
                    </a:p>
                  </a:txBody>
                  <a:tcPr/>
                </a:tc>
                <a:tc>
                  <a:txBody>
                    <a:bodyPr/>
                    <a:lstStyle/>
                    <a:p>
                      <a:r>
                        <a:rPr lang="en-US" dirty="0" smtClean="0"/>
                        <a:t>-3.4%</a:t>
                      </a:r>
                      <a:endParaRPr lang="en-US" dirty="0"/>
                    </a:p>
                  </a:txBody>
                  <a:tcPr/>
                </a:tc>
                <a:extLst>
                  <a:ext uri="{0D108BD9-81ED-4DB2-BD59-A6C34878D82A}">
                    <a16:rowId xmlns:a16="http://schemas.microsoft.com/office/drawing/2014/main" val="2359886887"/>
                  </a:ext>
                </a:extLst>
              </a:tr>
              <a:tr h="663960">
                <a:tc>
                  <a:txBody>
                    <a:bodyPr/>
                    <a:lstStyle/>
                    <a:p>
                      <a:r>
                        <a:rPr lang="en-US" dirty="0" smtClean="0"/>
                        <a:t>Robbery</a:t>
                      </a:r>
                      <a:endParaRPr lang="en-US" dirty="0"/>
                    </a:p>
                  </a:txBody>
                  <a:tcPr/>
                </a:tc>
                <a:tc>
                  <a:txBody>
                    <a:bodyPr/>
                    <a:lstStyle/>
                    <a:p>
                      <a:r>
                        <a:rPr lang="en-US" dirty="0" smtClean="0"/>
                        <a:t>-27.4%</a:t>
                      </a:r>
                      <a:endParaRPr lang="en-US" dirty="0"/>
                    </a:p>
                  </a:txBody>
                  <a:tcPr/>
                </a:tc>
                <a:extLst>
                  <a:ext uri="{0D108BD9-81ED-4DB2-BD59-A6C34878D82A}">
                    <a16:rowId xmlns:a16="http://schemas.microsoft.com/office/drawing/2014/main" val="780614243"/>
                  </a:ext>
                </a:extLst>
              </a:tr>
              <a:tr h="663960">
                <a:tc>
                  <a:txBody>
                    <a:bodyPr/>
                    <a:lstStyle/>
                    <a:p>
                      <a:r>
                        <a:rPr lang="en-US" dirty="0" smtClean="0"/>
                        <a:t>Auto Theft</a:t>
                      </a:r>
                      <a:endParaRPr lang="en-US" dirty="0"/>
                    </a:p>
                  </a:txBody>
                  <a:tcPr/>
                </a:tc>
                <a:tc>
                  <a:txBody>
                    <a:bodyPr/>
                    <a:lstStyle/>
                    <a:p>
                      <a:r>
                        <a:rPr lang="en-US" dirty="0" smtClean="0"/>
                        <a:t>-20.3%</a:t>
                      </a:r>
                      <a:endParaRPr lang="en-US" dirty="0"/>
                    </a:p>
                  </a:txBody>
                  <a:tcPr/>
                </a:tc>
                <a:extLst>
                  <a:ext uri="{0D108BD9-81ED-4DB2-BD59-A6C34878D82A}">
                    <a16:rowId xmlns:a16="http://schemas.microsoft.com/office/drawing/2014/main" val="2965625022"/>
                  </a:ext>
                </a:extLst>
              </a:tr>
              <a:tr h="663960">
                <a:tc>
                  <a:txBody>
                    <a:bodyPr/>
                    <a:lstStyle/>
                    <a:p>
                      <a:r>
                        <a:rPr lang="en-US" dirty="0" smtClean="0"/>
                        <a:t>Burglary</a:t>
                      </a:r>
                      <a:endParaRPr lang="en-US" dirty="0"/>
                    </a:p>
                  </a:txBody>
                  <a:tcPr/>
                </a:tc>
                <a:tc>
                  <a:txBody>
                    <a:bodyPr/>
                    <a:lstStyle/>
                    <a:p>
                      <a:r>
                        <a:rPr lang="en-US" dirty="0" smtClean="0"/>
                        <a:t>-25.5%</a:t>
                      </a:r>
                      <a:endParaRPr lang="en-US" dirty="0"/>
                    </a:p>
                  </a:txBody>
                  <a:tcPr/>
                </a:tc>
                <a:extLst>
                  <a:ext uri="{0D108BD9-81ED-4DB2-BD59-A6C34878D82A}">
                    <a16:rowId xmlns:a16="http://schemas.microsoft.com/office/drawing/2014/main" val="2791038984"/>
                  </a:ext>
                </a:extLst>
              </a:tr>
              <a:tr h="663960">
                <a:tc>
                  <a:txBody>
                    <a:bodyPr/>
                    <a:lstStyle/>
                    <a:p>
                      <a:r>
                        <a:rPr lang="en-US" dirty="0" smtClean="0"/>
                        <a:t>Theft</a:t>
                      </a:r>
                      <a:endParaRPr lang="en-US" dirty="0"/>
                    </a:p>
                  </a:txBody>
                  <a:tcPr/>
                </a:tc>
                <a:tc>
                  <a:txBody>
                    <a:bodyPr/>
                    <a:lstStyle/>
                    <a:p>
                      <a:r>
                        <a:rPr lang="en-US" dirty="0" smtClean="0"/>
                        <a:t>-30.5%</a:t>
                      </a:r>
                      <a:endParaRPr lang="en-US" dirty="0"/>
                    </a:p>
                  </a:txBody>
                  <a:tcPr/>
                </a:tc>
                <a:extLst>
                  <a:ext uri="{0D108BD9-81ED-4DB2-BD59-A6C34878D82A}">
                    <a16:rowId xmlns:a16="http://schemas.microsoft.com/office/drawing/2014/main" val="3187395958"/>
                  </a:ext>
                </a:extLst>
              </a:tr>
              <a:tr h="663960">
                <a:tc>
                  <a:txBody>
                    <a:bodyPr/>
                    <a:lstStyle/>
                    <a:p>
                      <a:r>
                        <a:rPr lang="en-US" dirty="0" smtClean="0"/>
                        <a:t>Theft From Auto</a:t>
                      </a:r>
                      <a:endParaRPr lang="en-US" dirty="0"/>
                    </a:p>
                  </a:txBody>
                  <a:tcPr/>
                </a:tc>
                <a:tc>
                  <a:txBody>
                    <a:bodyPr/>
                    <a:lstStyle/>
                    <a:p>
                      <a:r>
                        <a:rPr lang="en-US" dirty="0" smtClean="0"/>
                        <a:t>-3.4%</a:t>
                      </a:r>
                      <a:endParaRPr lang="en-US" dirty="0"/>
                    </a:p>
                  </a:txBody>
                  <a:tcPr/>
                </a:tc>
                <a:extLst>
                  <a:ext uri="{0D108BD9-81ED-4DB2-BD59-A6C34878D82A}">
                    <a16:rowId xmlns:a16="http://schemas.microsoft.com/office/drawing/2014/main" val="680367083"/>
                  </a:ext>
                </a:extLst>
              </a:tr>
            </a:tbl>
          </a:graphicData>
        </a:graphic>
      </p:graphicFrame>
    </p:spTree>
    <p:extLst>
      <p:ext uri="{BB962C8B-B14F-4D97-AF65-F5344CB8AC3E}">
        <p14:creationId xmlns:p14="http://schemas.microsoft.com/office/powerpoint/2010/main" val="1422290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008473"/>
            <a:ext cx="9144000" cy="1658679"/>
          </a:xfrm>
        </p:spPr>
        <p:txBody>
          <a:bodyPr>
            <a:normAutofit/>
          </a:bodyPr>
          <a:lstStyle/>
          <a:p>
            <a:r>
              <a:rPr lang="en-US" sz="2800" dirty="0"/>
              <a:t>Who We Are</a:t>
            </a:r>
          </a:p>
          <a:p>
            <a:r>
              <a:rPr lang="en-US" sz="2800" dirty="0"/>
              <a:t>&amp;</a:t>
            </a:r>
          </a:p>
          <a:p>
            <a:r>
              <a:rPr lang="en-US" sz="2800" dirty="0"/>
              <a:t>What We Do</a:t>
            </a:r>
          </a:p>
        </p:txBody>
      </p:sp>
      <p:pic>
        <p:nvPicPr>
          <p:cNvPr id="4" name="Picture 3"/>
          <p:cNvPicPr>
            <a:picLocks noChangeAspect="1"/>
          </p:cNvPicPr>
          <p:nvPr/>
        </p:nvPicPr>
        <p:blipFill>
          <a:blip r:embed="rId2"/>
          <a:stretch>
            <a:fillRect/>
          </a:stretch>
        </p:blipFill>
        <p:spPr>
          <a:xfrm>
            <a:off x="3477150" y="644787"/>
            <a:ext cx="5223946" cy="3195254"/>
          </a:xfrm>
          <a:prstGeom prst="rect">
            <a:avLst/>
          </a:prstGeom>
        </p:spPr>
      </p:pic>
    </p:spTree>
    <p:extLst>
      <p:ext uri="{BB962C8B-B14F-4D97-AF65-F5344CB8AC3E}">
        <p14:creationId xmlns:p14="http://schemas.microsoft.com/office/powerpoint/2010/main" val="3398241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he </a:t>
            </a:r>
            <a:r>
              <a:rPr lang="en-US" dirty="0"/>
              <a:t>Newark Community Street </a:t>
            </a:r>
            <a:br>
              <a:rPr lang="en-US" dirty="0"/>
            </a:br>
            <a:r>
              <a:rPr lang="en-US" dirty="0"/>
              <a:t>Team is…</a:t>
            </a:r>
          </a:p>
        </p:txBody>
      </p:sp>
      <p:sp>
        <p:nvSpPr>
          <p:cNvPr id="3" name="Content Placeholder 2"/>
          <p:cNvSpPr>
            <a:spLocks noGrp="1"/>
          </p:cNvSpPr>
          <p:nvPr>
            <p:ph idx="1"/>
          </p:nvPr>
        </p:nvSpPr>
        <p:spPr>
          <a:xfrm>
            <a:off x="838200" y="2275366"/>
            <a:ext cx="10515600" cy="4284921"/>
          </a:xfrm>
        </p:spPr>
        <p:txBody>
          <a:bodyPr/>
          <a:lstStyle/>
          <a:p>
            <a:r>
              <a:rPr lang="en-US" dirty="0"/>
              <a:t>A Project of the Mayor’s office</a:t>
            </a:r>
          </a:p>
          <a:p>
            <a:r>
              <a:rPr lang="en-US" dirty="0"/>
              <a:t>The Violence Reduction Component of the MNI in the South and West Ward</a:t>
            </a:r>
          </a:p>
          <a:p>
            <a:r>
              <a:rPr lang="en-US" dirty="0"/>
              <a:t>Comprised of 17 Outreach Workers who live in, are from or are directly tied to the neighborhoods they work in.</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8121331" y="457201"/>
            <a:ext cx="2926080" cy="1947672"/>
          </a:xfrm>
          <a:prstGeom prst="rect">
            <a:avLst/>
          </a:prstGeom>
        </p:spPr>
      </p:pic>
    </p:spTree>
    <p:extLst>
      <p:ext uri="{BB962C8B-B14F-4D97-AF65-F5344CB8AC3E}">
        <p14:creationId xmlns:p14="http://schemas.microsoft.com/office/powerpoint/2010/main" val="1162766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828" y="1212112"/>
            <a:ext cx="4457815" cy="765544"/>
          </a:xfrm>
        </p:spPr>
        <p:txBody>
          <a:bodyPr>
            <a:noAutofit/>
          </a:bodyPr>
          <a:lstStyle/>
          <a:p>
            <a:r>
              <a:rPr lang="en-US" sz="3200" b="1" dirty="0"/>
              <a:t>NCST </a:t>
            </a:r>
            <a:r>
              <a:rPr lang="en-US" sz="3200" b="1" dirty="0" smtClean="0"/>
              <a:t>PHILOSOPHY</a:t>
            </a:r>
            <a:r>
              <a:rPr lang="en-US" sz="3200" b="1" dirty="0"/>
              <a:t>…</a:t>
            </a:r>
          </a:p>
        </p:txBody>
      </p:sp>
      <p:pic>
        <p:nvPicPr>
          <p:cNvPr id="5" name="Content Placeholder 4"/>
          <p:cNvPicPr>
            <a:picLocks noGrp="1" noChangeAspect="1"/>
          </p:cNvPicPr>
          <p:nvPr>
            <p:ph idx="1"/>
          </p:nvPr>
        </p:nvPicPr>
        <p:blipFill>
          <a:blip r:embed="rId2"/>
          <a:stretch>
            <a:fillRect/>
          </a:stretch>
        </p:blipFill>
        <p:spPr>
          <a:xfrm>
            <a:off x="8299937" y="367948"/>
            <a:ext cx="2926080" cy="1947672"/>
          </a:xfrm>
        </p:spPr>
      </p:pic>
      <p:sp>
        <p:nvSpPr>
          <p:cNvPr id="4" name="Text Placeholder 3"/>
          <p:cNvSpPr>
            <a:spLocks noGrp="1"/>
          </p:cNvSpPr>
          <p:nvPr>
            <p:ph type="body" sz="half" idx="2"/>
          </p:nvPr>
        </p:nvSpPr>
        <p:spPr>
          <a:xfrm>
            <a:off x="907494" y="2626242"/>
            <a:ext cx="10084607" cy="2317898"/>
          </a:xfrm>
        </p:spPr>
        <p:txBody>
          <a:bodyPr>
            <a:normAutofit fontScale="85000" lnSpcReduction="20000"/>
          </a:bodyPr>
          <a:lstStyle/>
          <a:p>
            <a:pPr marL="285750" indent="-285750">
              <a:buFont typeface="Arial" panose="020B0604020202020204" pitchFamily="34" charset="0"/>
              <a:buChar char="•"/>
            </a:pPr>
            <a:r>
              <a:rPr lang="en-US" sz="3000" dirty="0"/>
              <a:t>We view violence as not only a public safety issue but also a public HEALTH issue.</a:t>
            </a:r>
          </a:p>
          <a:p>
            <a:pPr marL="285750" indent="-285750">
              <a:buFont typeface="Arial" panose="020B0604020202020204" pitchFamily="34" charset="0"/>
              <a:buChar char="•"/>
            </a:pPr>
            <a:r>
              <a:rPr lang="en-US" sz="3000" dirty="0"/>
              <a:t>We believe the most powerful voice in the healing of historical and systemic traumas our young men and women face is the support, understanding and influence of peers.</a:t>
            </a:r>
          </a:p>
          <a:p>
            <a:pPr marL="285750" indent="-285750">
              <a:buFont typeface="Arial" panose="020B0604020202020204" pitchFamily="34" charset="0"/>
              <a:buChar char="•"/>
            </a:pPr>
            <a:r>
              <a:rPr lang="en-US" sz="3000" dirty="0"/>
              <a:t>We believe that we can reduce violence by preventing retaliation as well as conflict mediation</a:t>
            </a:r>
          </a:p>
          <a:p>
            <a:endParaRPr lang="en-US" dirty="0"/>
          </a:p>
        </p:txBody>
      </p:sp>
    </p:spTree>
    <p:extLst>
      <p:ext uri="{BB962C8B-B14F-4D97-AF65-F5344CB8AC3E}">
        <p14:creationId xmlns:p14="http://schemas.microsoft.com/office/powerpoint/2010/main" val="2095640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we provide…</a:t>
            </a:r>
          </a:p>
        </p:txBody>
      </p:sp>
      <p:pic>
        <p:nvPicPr>
          <p:cNvPr id="4" name="Content Placeholder 3"/>
          <p:cNvPicPr>
            <a:picLocks noGrp="1" noChangeAspect="1"/>
          </p:cNvPicPr>
          <p:nvPr>
            <p:ph idx="1"/>
          </p:nvPr>
        </p:nvPicPr>
        <p:blipFill>
          <a:blip r:embed="rId2"/>
          <a:stretch>
            <a:fillRect/>
          </a:stretch>
        </p:blipFill>
        <p:spPr>
          <a:xfrm>
            <a:off x="8246770" y="609600"/>
            <a:ext cx="2926080" cy="1947672"/>
          </a:xfrm>
        </p:spPr>
      </p:pic>
      <p:sp>
        <p:nvSpPr>
          <p:cNvPr id="5" name="Text Placeholder 3"/>
          <p:cNvSpPr txBox="1">
            <a:spLocks/>
          </p:cNvSpPr>
          <p:nvPr/>
        </p:nvSpPr>
        <p:spPr>
          <a:xfrm>
            <a:off x="1141410" y="1690688"/>
            <a:ext cx="10084607" cy="4816437"/>
          </a:xfrm>
          <a:prstGeom prst="rect">
            <a:avLst/>
          </a:prstGeom>
        </p:spPr>
        <p:txBody>
          <a:bodyPr>
            <a:normAutofit fontScale="70000" lnSpcReduction="2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Font typeface="Arial" panose="020B0604020202020204" pitchFamily="34" charset="0"/>
              <a:buChar char="•"/>
            </a:pPr>
            <a:endParaRPr lang="en-US" dirty="0"/>
          </a:p>
          <a:p>
            <a:r>
              <a:rPr lang="en-US" sz="3700" dirty="0" smtClean="0"/>
              <a:t>Navigation </a:t>
            </a:r>
            <a:r>
              <a:rPr lang="en-US" sz="3700" dirty="0"/>
              <a:t>through all city and state services.</a:t>
            </a:r>
          </a:p>
          <a:p>
            <a:r>
              <a:rPr lang="en-US" sz="3700" dirty="0"/>
              <a:t>VCCB funding applications for crime survivors</a:t>
            </a:r>
          </a:p>
          <a:p>
            <a:r>
              <a:rPr lang="en-US" sz="3700" dirty="0"/>
              <a:t>Safe Passage</a:t>
            </a:r>
          </a:p>
          <a:p>
            <a:r>
              <a:rPr lang="en-US" sz="3700" dirty="0"/>
              <a:t>The Hardship Fund</a:t>
            </a:r>
          </a:p>
          <a:p>
            <a:r>
              <a:rPr lang="en-US" sz="3700" dirty="0"/>
              <a:t>Free Legal Services</a:t>
            </a:r>
          </a:p>
          <a:p>
            <a:r>
              <a:rPr lang="en-US" sz="3700" dirty="0"/>
              <a:t>Mental Health and Wellness Services through The Department of Health and Wellness</a:t>
            </a:r>
          </a:p>
          <a:p>
            <a:r>
              <a:rPr lang="en-US" sz="3700" dirty="0"/>
              <a:t>The Ameri-I-Can life skills curriculum</a:t>
            </a:r>
          </a:p>
          <a:p>
            <a:r>
              <a:rPr lang="en-US" sz="3700" dirty="0"/>
              <a:t>And Referrals…</a:t>
            </a:r>
          </a:p>
          <a:p>
            <a:pPr marL="0" indent="0">
              <a:buNone/>
            </a:pPr>
            <a:endParaRPr lang="en-US" dirty="0"/>
          </a:p>
          <a:p>
            <a:endParaRPr lang="en-US" dirty="0"/>
          </a:p>
        </p:txBody>
      </p:sp>
    </p:spTree>
    <p:extLst>
      <p:ext uri="{BB962C8B-B14F-4D97-AF65-F5344CB8AC3E}">
        <p14:creationId xmlns:p14="http://schemas.microsoft.com/office/powerpoint/2010/main" val="2609064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29415" y="524192"/>
            <a:ext cx="2656802" cy="1768434"/>
          </a:xfrm>
          <a:prstGeom prst="rect">
            <a:avLst/>
          </a:prstGeom>
        </p:spPr>
      </p:pic>
      <p:pic>
        <p:nvPicPr>
          <p:cNvPr id="2" name="Picture 1"/>
          <p:cNvPicPr>
            <a:picLocks noChangeAspect="1"/>
          </p:cNvPicPr>
          <p:nvPr/>
        </p:nvPicPr>
        <p:blipFill>
          <a:blip r:embed="rId3"/>
          <a:stretch>
            <a:fillRect/>
          </a:stretch>
        </p:blipFill>
        <p:spPr>
          <a:xfrm>
            <a:off x="1309733" y="524192"/>
            <a:ext cx="6849529" cy="5914853"/>
          </a:xfrm>
          <a:prstGeom prst="rect">
            <a:avLst/>
          </a:prstGeom>
        </p:spPr>
      </p:pic>
      <p:sp>
        <p:nvSpPr>
          <p:cNvPr id="3" name="TextBox 2"/>
          <p:cNvSpPr txBox="1"/>
          <p:nvPr/>
        </p:nvSpPr>
        <p:spPr>
          <a:xfrm>
            <a:off x="8932986" y="2982351"/>
            <a:ext cx="2553231" cy="2677656"/>
          </a:xfrm>
          <a:prstGeom prst="rect">
            <a:avLst/>
          </a:prstGeom>
          <a:noFill/>
        </p:spPr>
        <p:txBody>
          <a:bodyPr wrap="square" rtlCol="0">
            <a:spAutoFit/>
          </a:bodyPr>
          <a:lstStyle/>
          <a:p>
            <a:r>
              <a:rPr lang="en-US" sz="2800" dirty="0"/>
              <a:t>Thank You for you support and we look forward to working with you soon.</a:t>
            </a:r>
          </a:p>
        </p:txBody>
      </p:sp>
    </p:spTree>
    <p:extLst>
      <p:ext uri="{BB962C8B-B14F-4D97-AF65-F5344CB8AC3E}">
        <p14:creationId xmlns:p14="http://schemas.microsoft.com/office/powerpoint/2010/main" val="3901735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smtClean="0"/>
              <a:t>Education</a:t>
            </a:r>
            <a:endParaRPr lang="en-US" dirty="0"/>
          </a:p>
        </p:txBody>
      </p:sp>
      <p:pic>
        <p:nvPicPr>
          <p:cNvPr id="4" name="Picture 3"/>
          <p:cNvPicPr>
            <a:picLocks noChangeAspect="1"/>
          </p:cNvPicPr>
          <p:nvPr/>
        </p:nvPicPr>
        <p:blipFill>
          <a:blip r:embed="rId2"/>
          <a:stretch>
            <a:fillRect/>
          </a:stretch>
        </p:blipFill>
        <p:spPr>
          <a:xfrm>
            <a:off x="7791392" y="736670"/>
            <a:ext cx="3816427" cy="2865368"/>
          </a:xfrm>
          <a:prstGeom prst="rect">
            <a:avLst/>
          </a:prstGeom>
          <a:effectLst>
            <a:softEdge rad="508000"/>
          </a:effectLst>
        </p:spPr>
      </p:pic>
      <p:sp>
        <p:nvSpPr>
          <p:cNvPr id="3" name="Subtitle 2"/>
          <p:cNvSpPr>
            <a:spLocks noGrp="1"/>
          </p:cNvSpPr>
          <p:nvPr>
            <p:ph type="subTitle" idx="1"/>
          </p:nvPr>
        </p:nvSpPr>
        <p:spPr>
          <a:xfrm>
            <a:off x="1524000" y="3602038"/>
            <a:ext cx="9976104" cy="261845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l"/>
            <a:endParaRPr lang="en-US" dirty="0" smtClean="0"/>
          </a:p>
          <a:p>
            <a:pPr marL="342900" indent="-342900" algn="l">
              <a:buFont typeface="Wingdings" panose="05000000000000000000" pitchFamily="2" charset="2"/>
              <a:buChar char="q"/>
            </a:pPr>
            <a:r>
              <a:rPr lang="en-US" dirty="0" smtClean="0"/>
              <a:t>Jumpstart (Pre-K)</a:t>
            </a:r>
          </a:p>
          <a:p>
            <a:pPr algn="l"/>
            <a:r>
              <a:rPr lang="en-US" dirty="0" smtClean="0"/>
              <a:t>     </a:t>
            </a:r>
            <a:r>
              <a:rPr lang="en-US" dirty="0" err="1" smtClean="0"/>
              <a:t>Zakkiyah</a:t>
            </a:r>
            <a:r>
              <a:rPr lang="en-US" dirty="0" smtClean="0"/>
              <a:t> Sally, Program Manager</a:t>
            </a:r>
          </a:p>
          <a:p>
            <a:pPr marL="342900" indent="-342900" algn="l">
              <a:buFont typeface="Wingdings" panose="05000000000000000000" pitchFamily="2" charset="2"/>
              <a:buChar char="q"/>
            </a:pPr>
            <a:r>
              <a:rPr lang="en-US" dirty="0" smtClean="0"/>
              <a:t>Newark Fairmount Promise Neighborhood (NFPN) (Pre-K – 12 &amp; beyond)</a:t>
            </a:r>
          </a:p>
          <a:p>
            <a:pPr algn="l"/>
            <a:r>
              <a:rPr lang="en-US" dirty="0" smtClean="0"/>
              <a:t>     Tia </a:t>
            </a:r>
            <a:r>
              <a:rPr lang="en-US" dirty="0" err="1" smtClean="0"/>
              <a:t>Teabout</a:t>
            </a:r>
            <a:r>
              <a:rPr lang="en-US" dirty="0" smtClean="0"/>
              <a:t> Collier, Director</a:t>
            </a:r>
            <a:endParaRPr lang="en-US" dirty="0"/>
          </a:p>
        </p:txBody>
      </p:sp>
      <p:pic>
        <p:nvPicPr>
          <p:cNvPr id="5" name="Picture 4"/>
          <p:cNvPicPr>
            <a:picLocks noChangeAspect="1"/>
          </p:cNvPicPr>
          <p:nvPr/>
        </p:nvPicPr>
        <p:blipFill>
          <a:blip r:embed="rId3"/>
          <a:stretch>
            <a:fillRect/>
          </a:stretch>
        </p:blipFill>
        <p:spPr>
          <a:xfrm>
            <a:off x="4301292" y="736670"/>
            <a:ext cx="3240764" cy="1591667"/>
          </a:xfrm>
          <a:prstGeom prst="rect">
            <a:avLst/>
          </a:prstGeom>
          <a:effectLst>
            <a:softEdge rad="228600"/>
          </a:effectLst>
        </p:spPr>
      </p:pic>
    </p:spTree>
    <p:extLst>
      <p:ext uri="{BB962C8B-B14F-4D97-AF65-F5344CB8AC3E}">
        <p14:creationId xmlns:p14="http://schemas.microsoft.com/office/powerpoint/2010/main" val="19935386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00" dirty="0" smtClean="0"/>
              <a:t>C</a:t>
            </a:r>
            <a:br>
              <a:rPr lang="en-US" sz="100" dirty="0" smtClean="0"/>
            </a:br>
            <a:endParaRPr lang="en-US" sz="100" dirty="0"/>
          </a:p>
        </p:txBody>
      </p:sp>
      <p:pic>
        <p:nvPicPr>
          <p:cNvPr id="4" name="Picture 2" descr="Jumpst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322" y="2152857"/>
            <a:ext cx="6485862" cy="2107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59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6152" y="1456817"/>
            <a:ext cx="7607808" cy="1304671"/>
          </a:xfrm>
        </p:spPr>
        <p:txBody>
          <a:bodyPr/>
          <a:lstStyle/>
          <a:p>
            <a:pPr algn="ctr"/>
            <a:r>
              <a:rPr lang="en-US" b="1" dirty="0" smtClean="0"/>
              <a:t>The Literacy Partnership</a:t>
            </a:r>
            <a:endParaRPr lang="en-US" b="1" dirty="0"/>
          </a:p>
        </p:txBody>
      </p:sp>
      <p:sp>
        <p:nvSpPr>
          <p:cNvPr id="3" name="Subtitle 2"/>
          <p:cNvSpPr>
            <a:spLocks noGrp="1"/>
          </p:cNvSpPr>
          <p:nvPr>
            <p:ph type="subTitle" idx="1"/>
          </p:nvPr>
        </p:nvSpPr>
        <p:spPr>
          <a:xfrm>
            <a:off x="1408176" y="3335628"/>
            <a:ext cx="8558784" cy="1286954"/>
          </a:xfrm>
        </p:spPr>
        <p:txBody>
          <a:bodyPr/>
          <a:lstStyle/>
          <a:p>
            <a:r>
              <a:rPr lang="en-US" b="1" dirty="0" smtClean="0"/>
              <a:t>Leveraging the power of community &amp; positive adult-child relationships to build the key language and literacy skills children need to take on the world.</a:t>
            </a:r>
            <a:endParaRPr lang="en-US" b="1" dirty="0"/>
          </a:p>
        </p:txBody>
      </p:sp>
      <p:pic>
        <p:nvPicPr>
          <p:cNvPr id="1026" name="Picture 2" descr="Jumpst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7970" y="2783249"/>
            <a:ext cx="1084211" cy="3523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rotWithShape="1">
          <a:blip r:embed="rId3">
            <a:extLst>
              <a:ext uri="{28A0092B-C50C-407E-A947-70E740481C1C}">
                <a14:useLocalDpi xmlns:a14="http://schemas.microsoft.com/office/drawing/2010/main" val="0"/>
              </a:ext>
            </a:extLst>
          </a:blip>
          <a:srcRect b="51786"/>
          <a:stretch/>
        </p:blipFill>
        <p:spPr bwMode="auto">
          <a:xfrm>
            <a:off x="10477272" y="5674618"/>
            <a:ext cx="1119467" cy="500151"/>
          </a:xfrm>
          <a:prstGeom prst="rect">
            <a:avLst/>
          </a:prstGeom>
          <a:noFill/>
          <a:ln>
            <a:noFill/>
          </a:ln>
          <a:extLst>
            <a:ext uri="{53640926-AAD7-44D8-BBD7-CCE9431645EC}">
              <a14:shadowObscured xmlns:a14="http://schemas.microsoft.com/office/drawing/2010/main"/>
            </a:ext>
          </a:extLst>
        </p:spPr>
      </p:pic>
      <p:pic>
        <p:nvPicPr>
          <p:cNvPr id="1028" name="Picture 4" descr="Programs for Par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953" y="4230418"/>
            <a:ext cx="1081861" cy="4414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10505768" y="4908172"/>
            <a:ext cx="1068740" cy="459558"/>
          </a:xfrm>
          <a:prstGeom prst="rect">
            <a:avLst/>
          </a:prstGeom>
        </p:spPr>
      </p:pic>
      <p:pic>
        <p:nvPicPr>
          <p:cNvPr id="8" name="Picture 7"/>
          <p:cNvPicPr>
            <a:picLocks noChangeAspect="1"/>
          </p:cNvPicPr>
          <p:nvPr/>
        </p:nvPicPr>
        <p:blipFill>
          <a:blip r:embed="rId6"/>
          <a:stretch>
            <a:fillRect/>
          </a:stretch>
        </p:blipFill>
        <p:spPr>
          <a:xfrm>
            <a:off x="10477272" y="3470058"/>
            <a:ext cx="1119169" cy="452247"/>
          </a:xfrm>
          <a:prstGeom prst="rect">
            <a:avLst/>
          </a:prstGeom>
        </p:spPr>
      </p:pic>
      <p:pic>
        <p:nvPicPr>
          <p:cNvPr id="10" name="Picture 9"/>
          <p:cNvPicPr>
            <a:picLocks noChangeAspect="1"/>
          </p:cNvPicPr>
          <p:nvPr/>
        </p:nvPicPr>
        <p:blipFill>
          <a:blip r:embed="rId7"/>
          <a:stretch>
            <a:fillRect/>
          </a:stretch>
        </p:blipFill>
        <p:spPr>
          <a:xfrm>
            <a:off x="10505768" y="457207"/>
            <a:ext cx="912038" cy="517307"/>
          </a:xfrm>
          <a:prstGeom prst="rect">
            <a:avLst/>
          </a:prstGeom>
        </p:spPr>
      </p:pic>
      <p:pic>
        <p:nvPicPr>
          <p:cNvPr id="11" name="Picture 10"/>
          <p:cNvPicPr>
            <a:picLocks noChangeAspect="1"/>
          </p:cNvPicPr>
          <p:nvPr/>
        </p:nvPicPr>
        <p:blipFill>
          <a:blip r:embed="rId8"/>
          <a:stretch>
            <a:fillRect/>
          </a:stretch>
        </p:blipFill>
        <p:spPr>
          <a:xfrm>
            <a:off x="10193667" y="1190667"/>
            <a:ext cx="1670854" cy="277002"/>
          </a:xfrm>
          <a:prstGeom prst="rect">
            <a:avLst/>
          </a:prstGeom>
        </p:spPr>
      </p:pic>
      <p:pic>
        <p:nvPicPr>
          <p:cNvPr id="13" name="Picture 12"/>
          <p:cNvPicPr>
            <a:picLocks noChangeAspect="1"/>
          </p:cNvPicPr>
          <p:nvPr/>
        </p:nvPicPr>
        <p:blipFill>
          <a:blip r:embed="rId9"/>
          <a:stretch>
            <a:fillRect/>
          </a:stretch>
        </p:blipFill>
        <p:spPr>
          <a:xfrm>
            <a:off x="10658994" y="1782057"/>
            <a:ext cx="682164" cy="598205"/>
          </a:xfrm>
          <a:prstGeom prst="rect">
            <a:avLst/>
          </a:prstGeom>
        </p:spPr>
      </p:pic>
    </p:spTree>
    <p:extLst>
      <p:ext uri="{BB962C8B-B14F-4D97-AF65-F5344CB8AC3E}">
        <p14:creationId xmlns:p14="http://schemas.microsoft.com/office/powerpoint/2010/main" val="1450694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91149" cy="2860766"/>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867" y="0"/>
            <a:ext cx="3820885" cy="2865664"/>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470" y="0"/>
            <a:ext cx="4486530" cy="2860766"/>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60766"/>
            <a:ext cx="3001336" cy="3997234"/>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1336" y="2838789"/>
            <a:ext cx="3311672" cy="4019211"/>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215" y="2111504"/>
            <a:ext cx="4062662" cy="1498523"/>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9415" y="5675783"/>
            <a:ext cx="2403842" cy="1182217"/>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77229" y="2421922"/>
            <a:ext cx="5914771" cy="4436078"/>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69775" y="2421922"/>
            <a:ext cx="2029740" cy="1352314"/>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19815" y="3956203"/>
            <a:ext cx="1345532" cy="872777"/>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20411" y="2064777"/>
            <a:ext cx="3603462" cy="1329146"/>
          </a:xfrm>
          <a:prstGeom prst="rect">
            <a:avLst/>
          </a:prstGeom>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72592" y="5225867"/>
            <a:ext cx="3319408" cy="1575312"/>
          </a:xfrm>
          <a:prstGeom prst="rect">
            <a:avLst/>
          </a:prstGeom>
        </p:spPr>
      </p:pic>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78416" y="4906425"/>
            <a:ext cx="2137248" cy="1602936"/>
          </a:xfrm>
          <a:prstGeom prst="rect">
            <a:avLst/>
          </a:prstGeom>
        </p:spPr>
      </p:pic>
      <p:pic>
        <p:nvPicPr>
          <p:cNvPr id="33" name="Picture 32"/>
          <p:cNvPicPr/>
          <p:nvPr/>
        </p:nvPicPr>
        <p:blipFill rotWithShape="1">
          <a:blip r:embed="rId15"/>
          <a:srcRect l="16508" t="9592" r="17622" b="14576"/>
          <a:stretch/>
        </p:blipFill>
        <p:spPr bwMode="auto">
          <a:xfrm>
            <a:off x="9595720" y="807542"/>
            <a:ext cx="1873151" cy="12456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829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429" y="35257"/>
            <a:ext cx="10795806" cy="1280890"/>
          </a:xfrm>
        </p:spPr>
        <p:txBody>
          <a:bodyPr>
            <a:normAutofit/>
          </a:bodyPr>
          <a:lstStyle/>
          <a:p>
            <a:r>
              <a:rPr lang="en-US" sz="4400" b="1" dirty="0"/>
              <a:t>Jumpstart’s </a:t>
            </a:r>
            <a:r>
              <a:rPr lang="en-US" sz="4400" b="1" dirty="0" smtClean="0"/>
              <a:t>Mission</a:t>
            </a:r>
            <a:endParaRPr lang="en-US" sz="4400" b="1" dirty="0"/>
          </a:p>
        </p:txBody>
      </p:sp>
      <p:sp>
        <p:nvSpPr>
          <p:cNvPr id="3" name="Content Placeholder 2"/>
          <p:cNvSpPr>
            <a:spLocks noGrp="1"/>
          </p:cNvSpPr>
          <p:nvPr>
            <p:ph idx="1"/>
          </p:nvPr>
        </p:nvSpPr>
        <p:spPr>
          <a:xfrm>
            <a:off x="800531" y="5054139"/>
            <a:ext cx="10867727" cy="998932"/>
          </a:xfrm>
        </p:spPr>
        <p:txBody>
          <a:bodyPr>
            <a:normAutofit/>
          </a:bodyPr>
          <a:lstStyle/>
          <a:p>
            <a:pPr marL="0" indent="0" algn="ctr">
              <a:buNone/>
            </a:pPr>
            <a:r>
              <a:rPr lang="en-US" sz="2800" b="1" dirty="0"/>
              <a:t>Working towards the day every child in America enters kindergarten prepared to succeed.</a:t>
            </a:r>
          </a:p>
          <a:p>
            <a:endParaRPr lang="en-US" sz="28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9190" y="1643826"/>
            <a:ext cx="3432180" cy="254949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434867" y="1665382"/>
            <a:ext cx="3446372" cy="246036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422860" y="1585094"/>
            <a:ext cx="3432179" cy="2635133"/>
          </a:xfrm>
          <a:prstGeom prst="rect">
            <a:avLst/>
          </a:prstGeom>
        </p:spPr>
      </p:pic>
    </p:spTree>
    <p:extLst>
      <p:ext uri="{BB962C8B-B14F-4D97-AF65-F5344CB8AC3E}">
        <p14:creationId xmlns:p14="http://schemas.microsoft.com/office/powerpoint/2010/main" val="686863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92" y="365125"/>
            <a:ext cx="10943436" cy="1325563"/>
          </a:xfrm>
        </p:spPr>
        <p:txBody>
          <a:bodyPr/>
          <a:lstStyle/>
          <a:p>
            <a:pPr algn="ctr"/>
            <a:r>
              <a:rPr lang="en-US" b="1" dirty="0" smtClean="0"/>
              <a:t>West Ward Educational Community Affiliates</a:t>
            </a:r>
            <a:endParaRPr lang="en-US" b="1" dirty="0"/>
          </a:p>
        </p:txBody>
      </p:sp>
      <p:sp>
        <p:nvSpPr>
          <p:cNvPr id="3" name="Content Placeholder 2"/>
          <p:cNvSpPr>
            <a:spLocks noGrp="1"/>
          </p:cNvSpPr>
          <p:nvPr>
            <p:ph idx="1"/>
          </p:nvPr>
        </p:nvSpPr>
        <p:spPr>
          <a:xfrm>
            <a:off x="731520" y="4057688"/>
            <a:ext cx="10640830" cy="2160232"/>
          </a:xfrm>
        </p:spPr>
        <p:txBody>
          <a:bodyPr>
            <a:normAutofit fontScale="77500" lnSpcReduction="20000"/>
          </a:bodyPr>
          <a:lstStyle/>
          <a:p>
            <a:pPr marL="0" indent="0" algn="ctr">
              <a:buNone/>
            </a:pPr>
            <a:endParaRPr lang="en-US" sz="2800" b="1" dirty="0" smtClean="0"/>
          </a:p>
          <a:p>
            <a:pPr marL="0" indent="0" algn="ctr">
              <a:buNone/>
            </a:pPr>
            <a:r>
              <a:rPr lang="en-US" sz="2800" b="1" dirty="0" smtClean="0"/>
              <a:t>13</a:t>
            </a:r>
            <a:r>
              <a:rPr lang="en-US" sz="2800" b="1" baseline="30000" dirty="0" smtClean="0"/>
              <a:t>th</a:t>
            </a:r>
            <a:r>
              <a:rPr lang="en-US" sz="2800" b="1" dirty="0" smtClean="0"/>
              <a:t> Avenue School</a:t>
            </a:r>
          </a:p>
          <a:p>
            <a:pPr marL="0" indent="0" algn="ctr">
              <a:buNone/>
            </a:pPr>
            <a:r>
              <a:rPr lang="en-US" sz="2800" b="1" dirty="0" smtClean="0"/>
              <a:t>Full Gospel Christian Academy</a:t>
            </a:r>
          </a:p>
          <a:p>
            <a:pPr marL="0" indent="0" algn="ctr">
              <a:buNone/>
            </a:pPr>
            <a:r>
              <a:rPr lang="en-US" sz="2800" b="1" dirty="0" smtClean="0"/>
              <a:t>Urban League Child Development Center</a:t>
            </a:r>
          </a:p>
          <a:p>
            <a:pPr marL="0" indent="0" algn="ctr">
              <a:buNone/>
            </a:pPr>
            <a:r>
              <a:rPr lang="en-US" sz="2800" b="1" dirty="0" smtClean="0"/>
              <a:t>Early Childhood West Preschool</a:t>
            </a:r>
          </a:p>
          <a:p>
            <a:pPr marL="0" indent="0" algn="ctr">
              <a:buNone/>
            </a:pPr>
            <a:r>
              <a:rPr lang="en-US" sz="2800" b="1" dirty="0" smtClean="0"/>
              <a:t>New-Ark Freedom School</a:t>
            </a:r>
            <a:endParaRPr lang="en-US" sz="28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0811" y="1690688"/>
            <a:ext cx="4955729" cy="2367000"/>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025273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Literacy Volunteer Opportunities</a:t>
            </a:r>
            <a:endParaRPr lang="en-US" b="1" dirty="0"/>
          </a:p>
        </p:txBody>
      </p:sp>
      <p:sp>
        <p:nvSpPr>
          <p:cNvPr id="3" name="Content Placeholder 2"/>
          <p:cNvSpPr>
            <a:spLocks noGrp="1"/>
          </p:cNvSpPr>
          <p:nvPr>
            <p:ph idx="1"/>
          </p:nvPr>
        </p:nvSpPr>
        <p:spPr>
          <a:xfrm>
            <a:off x="708338" y="1572768"/>
            <a:ext cx="10796274" cy="4407408"/>
          </a:xfrm>
        </p:spPr>
        <p:txBody>
          <a:bodyPr>
            <a:normAutofit fontScale="92500"/>
          </a:bodyPr>
          <a:lstStyle/>
          <a:p>
            <a:r>
              <a:rPr lang="en-US" b="1" i="1" dirty="0" smtClean="0">
                <a:solidFill>
                  <a:schemeClr val="accent1">
                    <a:lumMod val="75000"/>
                  </a:schemeClr>
                </a:solidFill>
              </a:rPr>
              <a:t>Read for the Record. </a:t>
            </a:r>
            <a:r>
              <a:rPr lang="en-US" dirty="0" smtClean="0"/>
              <a:t>A Jumpstart national </a:t>
            </a:r>
            <a:r>
              <a:rPr lang="en-US" dirty="0"/>
              <a:t>campaign to bring young children together with valued grownups in their lives to read the same book, on the same day, in communities all over the world.</a:t>
            </a:r>
            <a:endParaRPr lang="en-US" u="sng" dirty="0" smtClean="0">
              <a:solidFill>
                <a:schemeClr val="accent1">
                  <a:lumMod val="75000"/>
                </a:schemeClr>
              </a:solidFill>
            </a:endParaRPr>
          </a:p>
          <a:p>
            <a:r>
              <a:rPr lang="en-US" b="1" i="1" dirty="0" smtClean="0">
                <a:solidFill>
                  <a:schemeClr val="accent1">
                    <a:lumMod val="75000"/>
                  </a:schemeClr>
                </a:solidFill>
              </a:rPr>
              <a:t>Celebrity Reads. </a:t>
            </a:r>
            <a:r>
              <a:rPr lang="en-US" dirty="0" smtClean="0"/>
              <a:t>A United Way of Essex County literacy </a:t>
            </a:r>
            <a:r>
              <a:rPr lang="en-US" dirty="0"/>
              <a:t>initiative </a:t>
            </a:r>
            <a:r>
              <a:rPr lang="en-US" dirty="0" smtClean="0"/>
              <a:t>that </a:t>
            </a:r>
            <a:r>
              <a:rPr lang="en-US" dirty="0"/>
              <a:t>recruits volunteers to model their love of reading and the pursuit of education as a pathway to success in local elementary school classrooms</a:t>
            </a:r>
            <a:r>
              <a:rPr lang="en-US" dirty="0" smtClean="0"/>
              <a:t>.</a:t>
            </a:r>
          </a:p>
          <a:p>
            <a:r>
              <a:rPr lang="en-US" b="1" i="1" dirty="0" smtClean="0">
                <a:solidFill>
                  <a:schemeClr val="accent1">
                    <a:lumMod val="75000"/>
                  </a:schemeClr>
                </a:solidFill>
              </a:rPr>
              <a:t>Read Across America. </a:t>
            </a:r>
            <a:r>
              <a:rPr lang="en-US" dirty="0" smtClean="0"/>
              <a:t>Annual program targets reading to celebrate</a:t>
            </a:r>
            <a:r>
              <a:rPr lang="en-US" dirty="0"/>
              <a:t> </a:t>
            </a:r>
            <a:r>
              <a:rPr lang="en-US" dirty="0" smtClean="0"/>
              <a:t>the </a:t>
            </a:r>
            <a:r>
              <a:rPr lang="en-US" dirty="0"/>
              <a:t>birthday of beloved children's author </a:t>
            </a:r>
            <a:r>
              <a:rPr lang="en-US" dirty="0" smtClean="0"/>
              <a:t>Theodor Geisel (Dr</a:t>
            </a:r>
            <a:r>
              <a:rPr lang="en-US" dirty="0"/>
              <a:t>. </a:t>
            </a:r>
            <a:r>
              <a:rPr lang="en-US" dirty="0" smtClean="0"/>
              <a:t>Seuss) on </a:t>
            </a:r>
            <a:r>
              <a:rPr lang="en-US" dirty="0"/>
              <a:t>March </a:t>
            </a:r>
            <a:r>
              <a:rPr lang="en-US" dirty="0" smtClean="0"/>
              <a:t>2.</a:t>
            </a:r>
            <a:endParaRPr lang="en-US" u="sng" dirty="0"/>
          </a:p>
          <a:p>
            <a:r>
              <a:rPr lang="en-US" b="1" i="1" dirty="0" smtClean="0">
                <a:solidFill>
                  <a:schemeClr val="accent1">
                    <a:lumMod val="75000"/>
                  </a:schemeClr>
                </a:solidFill>
              </a:rPr>
              <a:t>New-Ark Freedom School. </a:t>
            </a:r>
            <a:r>
              <a:rPr lang="en-US" dirty="0" smtClean="0"/>
              <a:t>“</a:t>
            </a:r>
            <a:r>
              <a:rPr lang="en-US" i="1" dirty="0" err="1" smtClean="0"/>
              <a:t>Harambee</a:t>
            </a:r>
            <a:r>
              <a:rPr lang="en-US" i="1" dirty="0"/>
              <a:t>” </a:t>
            </a:r>
            <a:r>
              <a:rPr lang="en-US" dirty="0"/>
              <a:t>is the opening activity that starts each day in celebration with singing and reading. </a:t>
            </a:r>
            <a:r>
              <a:rPr lang="en-US" dirty="0" smtClean="0"/>
              <a:t>Community </a:t>
            </a:r>
            <a:r>
              <a:rPr lang="en-US" dirty="0"/>
              <a:t>leaders and role </a:t>
            </a:r>
            <a:r>
              <a:rPr lang="en-US" dirty="0" smtClean="0"/>
              <a:t>models participate to inspire youth.</a:t>
            </a:r>
            <a:endParaRPr lang="en-US" dirty="0"/>
          </a:p>
        </p:txBody>
      </p:sp>
    </p:spTree>
    <p:extLst>
      <p:ext uri="{BB962C8B-B14F-4D97-AF65-F5344CB8AC3E}">
        <p14:creationId xmlns:p14="http://schemas.microsoft.com/office/powerpoint/2010/main" val="4018978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a:t>
            </a:r>
            <a:r>
              <a:rPr lang="en-US" sz="3600" b="1" dirty="0"/>
              <a:t>The more that you </a:t>
            </a:r>
            <a:r>
              <a:rPr lang="en-US" sz="3600" b="1" u="sng" dirty="0">
                <a:solidFill>
                  <a:schemeClr val="accent1">
                    <a:lumMod val="75000"/>
                  </a:schemeClr>
                </a:solidFill>
              </a:rPr>
              <a:t>READ</a:t>
            </a:r>
            <a:r>
              <a:rPr lang="en-US" sz="3600" b="1" dirty="0"/>
              <a:t>, the more things you will </a:t>
            </a:r>
            <a:r>
              <a:rPr lang="en-US" sz="3600" b="1" u="sng" dirty="0">
                <a:solidFill>
                  <a:schemeClr val="accent1">
                    <a:lumMod val="75000"/>
                  </a:schemeClr>
                </a:solidFill>
              </a:rPr>
              <a:t>KNOW</a:t>
            </a:r>
            <a:r>
              <a:rPr lang="en-US" sz="3600" b="1" dirty="0"/>
              <a:t>.  The more that you </a:t>
            </a:r>
            <a:r>
              <a:rPr lang="en-US" sz="3600" b="1" u="sng" dirty="0">
                <a:solidFill>
                  <a:schemeClr val="accent1">
                    <a:lumMod val="75000"/>
                  </a:schemeClr>
                </a:solidFill>
              </a:rPr>
              <a:t>LEARN</a:t>
            </a:r>
            <a:r>
              <a:rPr lang="en-US" sz="3600" b="1" dirty="0"/>
              <a:t>, the more places you'll </a:t>
            </a:r>
            <a:r>
              <a:rPr lang="en-US" sz="3600" b="1" u="sng" dirty="0">
                <a:solidFill>
                  <a:schemeClr val="accent1">
                    <a:lumMod val="75000"/>
                  </a:schemeClr>
                </a:solidFill>
              </a:rPr>
              <a:t>GO</a:t>
            </a:r>
            <a:r>
              <a:rPr lang="en-US" sz="3600" b="1" dirty="0"/>
              <a:t> ." </a:t>
            </a:r>
            <a:r>
              <a:rPr lang="en-US" sz="3600" b="1" dirty="0" smtClean="0">
                <a:solidFill>
                  <a:schemeClr val="accent1">
                    <a:lumMod val="75000"/>
                  </a:schemeClr>
                </a:solidFill>
              </a:rPr>
              <a:t>- Dr</a:t>
            </a:r>
            <a:r>
              <a:rPr lang="en-US" sz="3600" b="1" dirty="0">
                <a:solidFill>
                  <a:schemeClr val="accent1">
                    <a:lumMod val="75000"/>
                  </a:schemeClr>
                </a:solidFill>
              </a:rPr>
              <a:t>. Seuss</a:t>
            </a:r>
            <a:endParaRPr lang="en-US" sz="3600" dirty="0">
              <a:solidFill>
                <a:schemeClr val="accent1">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17066" y="1985601"/>
            <a:ext cx="3458741" cy="4226263"/>
          </a:xfrm>
          <a:ln w="57150">
            <a:noFill/>
          </a:ln>
          <a:effectLst>
            <a:outerShdw blurRad="225425" dist="50800" dir="5220000" algn="ctr">
              <a:srgbClr val="000000">
                <a:alpha val="33000"/>
              </a:srgbClr>
            </a:outerShdw>
          </a:effectLst>
        </p:spPr>
      </p:pic>
      <p:pic>
        <p:nvPicPr>
          <p:cNvPr id="7" name="Picture 6" descr="Family Volley: Traveling With Toddl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124" y="2719651"/>
            <a:ext cx="2931623" cy="2198717"/>
          </a:xfrm>
          <a:prstGeom prst="rect">
            <a:avLst/>
          </a:prstGeom>
          <a:scene3d>
            <a:camera prst="perspectiveHeroicExtremeLeftFacing"/>
            <a:lightRig rig="threePt" dir="t"/>
          </a:scene3d>
        </p:spPr>
      </p:pic>
      <p:pic>
        <p:nvPicPr>
          <p:cNvPr id="10" name="Picture 9" descr="reading-teacher-color.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97" y="2274202"/>
            <a:ext cx="3179853" cy="2790825"/>
          </a:xfrm>
          <a:prstGeom prst="rect">
            <a:avLst/>
          </a:prstGeom>
          <a:scene3d>
            <a:camera prst="perspectiveContrastingRightFacing"/>
            <a:lightRig rig="threePt" dir="t"/>
          </a:scene3d>
        </p:spPr>
      </p:pic>
      <p:pic>
        <p:nvPicPr>
          <p:cNvPr id="11" name="Picture 10" descr="reading is key » reading is ke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4467" y="5134396"/>
            <a:ext cx="1544783" cy="1544783"/>
          </a:xfrm>
          <a:prstGeom prst="rect">
            <a:avLst/>
          </a:prstGeom>
        </p:spPr>
      </p:pic>
      <p:pic>
        <p:nvPicPr>
          <p:cNvPr id="12" name="Picture 11" descr="Rea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7563" y="5134396"/>
            <a:ext cx="1613184" cy="1406043"/>
          </a:xfrm>
          <a:prstGeom prst="rect">
            <a:avLst/>
          </a:prstGeom>
        </p:spPr>
      </p:pic>
    </p:spTree>
    <p:extLst>
      <p:ext uri="{BB962C8B-B14F-4D97-AF65-F5344CB8AC3E}">
        <p14:creationId xmlns:p14="http://schemas.microsoft.com/office/powerpoint/2010/main" val="11452636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35923" y="1128933"/>
            <a:ext cx="6120153" cy="2473105"/>
          </a:xfrm>
          <a:prstGeom prst="rect">
            <a:avLst/>
          </a:prstGeom>
        </p:spPr>
      </p:pic>
      <p:sp>
        <p:nvSpPr>
          <p:cNvPr id="3" name="Subtitle 2"/>
          <p:cNvSpPr>
            <a:spLocks noGrp="1"/>
          </p:cNvSpPr>
          <p:nvPr>
            <p:ph type="subTitle" idx="1"/>
          </p:nvPr>
        </p:nvSpPr>
        <p:spPr>
          <a:xfrm>
            <a:off x="1523999" y="3966692"/>
            <a:ext cx="10105623" cy="2408349"/>
          </a:xfrm>
        </p:spPr>
        <p:txBody>
          <a:bodyPr>
            <a:noAutofit/>
          </a:bodyPr>
          <a:lstStyle/>
          <a:p>
            <a:r>
              <a:rPr lang="en-US" sz="6600" dirty="0" smtClean="0"/>
              <a:t>Newark Fairmount Promise Neighborhood</a:t>
            </a:r>
          </a:p>
        </p:txBody>
      </p:sp>
    </p:spTree>
    <p:extLst>
      <p:ext uri="{BB962C8B-B14F-4D97-AF65-F5344CB8AC3E}">
        <p14:creationId xmlns:p14="http://schemas.microsoft.com/office/powerpoint/2010/main" val="38287794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9mFMaJRP8M"/>
          <p:cNvPicPr>
            <a:picLocks noGrp="1" noRot="1" noChangeAspect="1"/>
          </p:cNvPicPr>
          <p:nvPr>
            <p:ph idx="1"/>
            <a:videoFile r:link="rId1"/>
          </p:nvPr>
        </p:nvPicPr>
        <p:blipFill>
          <a:blip r:embed="rId3"/>
          <a:stretch>
            <a:fillRect/>
          </a:stretch>
        </p:blipFill>
        <p:spPr>
          <a:xfrm>
            <a:off x="485649" y="297751"/>
            <a:ext cx="11264391" cy="6336222"/>
          </a:xfrm>
          <a:prstGeom prst="rect">
            <a:avLst/>
          </a:prstGeom>
        </p:spPr>
      </p:pic>
      <p:sp>
        <p:nvSpPr>
          <p:cNvPr id="2" name="Rectangle 1"/>
          <p:cNvSpPr/>
          <p:nvPr/>
        </p:nvSpPr>
        <p:spPr>
          <a:xfrm>
            <a:off x="2871537" y="1780219"/>
            <a:ext cx="6096000" cy="923330"/>
          </a:xfrm>
          <a:prstGeom prst="rect">
            <a:avLst/>
          </a:prstGeom>
        </p:spPr>
        <p:txBody>
          <a:bodyPr>
            <a:spAutoFit/>
          </a:bodyPr>
          <a:lstStyle/>
          <a:p>
            <a:r>
              <a:rPr lang="en-US" dirty="0">
                <a:solidFill>
                  <a:srgbClr val="000000"/>
                </a:solidFill>
                <a:latin typeface="Trebuchet MS" panose="020B0603020202020204" pitchFamily="34" charset="0"/>
              </a:rPr>
              <a:t> </a:t>
            </a:r>
          </a:p>
          <a:p>
            <a:r>
              <a:rPr lang="en-US" dirty="0">
                <a:solidFill>
                  <a:srgbClr val="000000"/>
                </a:solidFill>
                <a:latin typeface="Trebuchet MS" panose="020B0603020202020204" pitchFamily="34" charset="0"/>
              </a:rPr>
              <a:t> </a:t>
            </a:r>
          </a:p>
          <a:p>
            <a:r>
              <a:rPr lang="en-US" dirty="0">
                <a:solidFill>
                  <a:srgbClr val="000000"/>
                </a:solidFill>
                <a:latin typeface="Trebuchet MS" panose="020B0603020202020204" pitchFamily="34" charset="0"/>
                <a:hlinkClick r:id="rId4"/>
              </a:rPr>
              <a:t>https://www.youtube.com/watch?v=IJJYnDiZbPg</a:t>
            </a:r>
            <a:endParaRPr lang="en-US" dirty="0">
              <a:solidFill>
                <a:srgbClr val="000000"/>
              </a:solidFill>
              <a:latin typeface="Trebuchet MS" panose="020B0603020202020204" pitchFamily="34" charset="0"/>
            </a:endParaRPr>
          </a:p>
        </p:txBody>
      </p:sp>
      <p:sp>
        <p:nvSpPr>
          <p:cNvPr id="3" name="TextBox 2"/>
          <p:cNvSpPr txBox="1"/>
          <p:nvPr/>
        </p:nvSpPr>
        <p:spPr>
          <a:xfrm>
            <a:off x="1475874" y="1171073"/>
            <a:ext cx="5630779" cy="769441"/>
          </a:xfrm>
          <a:prstGeom prst="rect">
            <a:avLst/>
          </a:prstGeom>
          <a:noFill/>
        </p:spPr>
        <p:txBody>
          <a:bodyPr wrap="square" rtlCol="0">
            <a:spAutoFit/>
          </a:bodyPr>
          <a:lstStyle/>
          <a:p>
            <a:r>
              <a:rPr lang="en-US" sz="4400" dirty="0" smtClean="0">
                <a:solidFill>
                  <a:schemeClr val="accent2">
                    <a:lumMod val="40000"/>
                    <a:lumOff val="60000"/>
                  </a:schemeClr>
                </a:solidFill>
              </a:rPr>
              <a:t>Meet Bryan…</a:t>
            </a:r>
            <a:endParaRPr lang="en-US" sz="4400" dirty="0">
              <a:solidFill>
                <a:schemeClr val="accent2">
                  <a:lumMod val="40000"/>
                  <a:lumOff val="60000"/>
                </a:schemeClr>
              </a:solidFill>
            </a:endParaRPr>
          </a:p>
        </p:txBody>
      </p:sp>
    </p:spTree>
    <p:extLst>
      <p:ext uri="{BB962C8B-B14F-4D97-AF65-F5344CB8AC3E}">
        <p14:creationId xmlns:p14="http://schemas.microsoft.com/office/powerpoint/2010/main" val="7782844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smtClean="0"/>
              <a:t>Employment</a:t>
            </a:r>
            <a:endParaRPr lang="en-US" dirty="0"/>
          </a:p>
        </p:txBody>
      </p:sp>
      <p:sp>
        <p:nvSpPr>
          <p:cNvPr id="3" name="Subtitle 2"/>
          <p:cNvSpPr>
            <a:spLocks noGrp="1"/>
          </p:cNvSpPr>
          <p:nvPr>
            <p:ph type="subTitle" idx="1"/>
          </p:nvPr>
        </p:nvSpPr>
        <p:spPr>
          <a:xfrm>
            <a:off x="1524000" y="3613189"/>
            <a:ext cx="9144000" cy="165576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20000"/>
          </a:bodyPr>
          <a:lstStyle/>
          <a:p>
            <a:pPr marL="342900" indent="-342900" algn="l">
              <a:buFont typeface="Wingdings" panose="05000000000000000000" pitchFamily="2" charset="2"/>
              <a:buChar char="q"/>
            </a:pPr>
            <a:r>
              <a:rPr lang="en-US" dirty="0" smtClean="0"/>
              <a:t>Rutgers Express Newark</a:t>
            </a:r>
          </a:p>
          <a:p>
            <a:pPr lvl="1" algn="l"/>
            <a:r>
              <a:rPr lang="en-US" sz="2400" dirty="0" smtClean="0"/>
              <a:t>Victor </a:t>
            </a:r>
            <a:r>
              <a:rPr lang="en-US" sz="2400" dirty="0" err="1" smtClean="0"/>
              <a:t>Davson</a:t>
            </a:r>
            <a:endParaRPr lang="en-US" sz="2400" dirty="0" smtClean="0"/>
          </a:p>
          <a:p>
            <a:pPr marL="342900" indent="-342900" algn="l">
              <a:buFont typeface="Wingdings" panose="05000000000000000000" pitchFamily="2" charset="2"/>
              <a:buChar char="q"/>
            </a:pPr>
            <a:r>
              <a:rPr lang="en-US" dirty="0" smtClean="0"/>
              <a:t>Urban </a:t>
            </a:r>
            <a:r>
              <a:rPr lang="en-US" dirty="0"/>
              <a:t>League of Essex County </a:t>
            </a:r>
          </a:p>
          <a:p>
            <a:pPr algn="l"/>
            <a:r>
              <a:rPr lang="en-US" dirty="0" smtClean="0"/>
              <a:t>     Patricia Sermon, Vice President, Workforce Development &amp; Financial 	Opportunity Center</a:t>
            </a:r>
            <a:endParaRPr lang="en-US" dirty="0"/>
          </a:p>
          <a:p>
            <a:pPr algn="l"/>
            <a:endParaRPr lang="en-US" dirty="0"/>
          </a:p>
        </p:txBody>
      </p:sp>
    </p:spTree>
    <p:extLst>
      <p:ext uri="{BB962C8B-B14F-4D97-AF65-F5344CB8AC3E}">
        <p14:creationId xmlns:p14="http://schemas.microsoft.com/office/powerpoint/2010/main" val="240424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6939" y="164495"/>
            <a:ext cx="9950497" cy="6497438"/>
          </a:xfrm>
          <a:prstGeom prst="rect">
            <a:avLst/>
          </a:prstGeom>
        </p:spPr>
      </p:pic>
    </p:spTree>
    <p:extLst>
      <p:ext uri="{BB962C8B-B14F-4D97-AF65-F5344CB8AC3E}">
        <p14:creationId xmlns:p14="http://schemas.microsoft.com/office/powerpoint/2010/main" val="4092435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Express Newark</a:t>
            </a:r>
            <a:endParaRPr lang="en-US" dirty="0"/>
          </a:p>
        </p:txBody>
      </p:sp>
      <p:sp>
        <p:nvSpPr>
          <p:cNvPr id="3" name="Content Placeholder 2"/>
          <p:cNvSpPr>
            <a:spLocks noGrp="1"/>
          </p:cNvSpPr>
          <p:nvPr>
            <p:ph idx="1"/>
          </p:nvPr>
        </p:nvSpPr>
        <p:spPr/>
        <p:txBody>
          <a:bodyPr/>
          <a:lstStyle/>
          <a:p>
            <a:r>
              <a:rPr lang="en-US" dirty="0" smtClean="0"/>
              <a:t>A “third </a:t>
            </a:r>
            <a:r>
              <a:rPr lang="en-US" dirty="0"/>
              <a:t>space” 1 for arts collaboration where people from the community and university meet on equal terms and co-create, experiment and </a:t>
            </a:r>
            <a:r>
              <a:rPr lang="en-US" dirty="0" smtClean="0"/>
              <a:t>innovate, engage in creative practice, foster democratic dialogue, and promote positive transformation</a:t>
            </a:r>
            <a:endParaRPr lang="en-US" dirty="0"/>
          </a:p>
        </p:txBody>
      </p:sp>
    </p:spTree>
    <p:extLst>
      <p:ext uri="{BB962C8B-B14F-4D97-AF65-F5344CB8AC3E}">
        <p14:creationId xmlns:p14="http://schemas.microsoft.com/office/powerpoint/2010/main" val="2264776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Express Newark</a:t>
            </a:r>
            <a:endParaRPr lang="en-US"/>
          </a:p>
        </p:txBody>
      </p:sp>
      <p:sp>
        <p:nvSpPr>
          <p:cNvPr id="3" name="Content Placeholder 2"/>
          <p:cNvSpPr>
            <a:spLocks noGrp="1"/>
          </p:cNvSpPr>
          <p:nvPr>
            <p:ph idx="1"/>
          </p:nvPr>
        </p:nvSpPr>
        <p:spPr/>
        <p:txBody>
          <a:bodyPr/>
          <a:lstStyle/>
          <a:p>
            <a:r>
              <a:rPr lang="en-US" dirty="0"/>
              <a:t>Express Newark will become a vital element in Newark’s burgeoning Arts District, linking the Newark Museum, the New Jersey Performing Arts Center, newly renovated Military Park, WBGO, Halsey Street studio art spaces, the great hall at 15 Washington Street, and the Newark Public Library. It directly addresses one of the chief goals of Rutgers University – Newark’s strategic plan: to create third spaces in which to engage collaboratively with community partners as a way of further fulfilling our proud tradition of anchor institution investment in the city of Newark.</a:t>
            </a:r>
          </a:p>
        </p:txBody>
      </p:sp>
    </p:spTree>
    <p:extLst>
      <p:ext uri="{BB962C8B-B14F-4D97-AF65-F5344CB8AC3E}">
        <p14:creationId xmlns:p14="http://schemas.microsoft.com/office/powerpoint/2010/main" val="868418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chemeClr val="accent1">
                    <a:lumMod val="75000"/>
                  </a:schemeClr>
                </a:solidFill>
                <a:effectLst>
                  <a:outerShdw blurRad="38100" dist="38100" dir="2700000" algn="tl">
                    <a:srgbClr val="000000">
                      <a:alpha val="43137"/>
                    </a:srgbClr>
                  </a:outerShdw>
                </a:effectLst>
              </a:rPr>
              <a:t>Hosts</a:t>
            </a:r>
            <a:endParaRPr lang="en-US" sz="6000" b="1" dirty="0">
              <a:solidFill>
                <a:schemeClr val="accent1">
                  <a:lumMod val="75000"/>
                </a:schemeClr>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a:blip r:embed="rId2"/>
          <a:stretch>
            <a:fillRect/>
          </a:stretch>
        </p:blipFill>
        <p:spPr>
          <a:xfrm>
            <a:off x="2042557" y="1863797"/>
            <a:ext cx="8229599" cy="4116917"/>
          </a:xfrm>
          <a:prstGeom prst="rect">
            <a:avLst/>
          </a:prstGeom>
        </p:spPr>
      </p:pic>
    </p:spTree>
    <p:extLst>
      <p:ext uri="{BB962C8B-B14F-4D97-AF65-F5344CB8AC3E}">
        <p14:creationId xmlns:p14="http://schemas.microsoft.com/office/powerpoint/2010/main" val="22321079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35317"/>
            <a:ext cx="8839200" cy="1325563"/>
          </a:xfrm>
        </p:spPr>
        <p:txBody>
          <a:bodyPr>
            <a:normAutofit/>
          </a:bodyPr>
          <a:lstStyle/>
          <a:p>
            <a:pPr algn="l"/>
            <a:r>
              <a:rPr lang="en-US" sz="3600" b="1" dirty="0">
                <a:latin typeface="Arial Black" charset="0"/>
                <a:ea typeface="Arial Black" charset="0"/>
                <a:cs typeface="Arial Black" charset="0"/>
              </a:rPr>
              <a:t>Our History: Founded in 1917</a:t>
            </a:r>
          </a:p>
        </p:txBody>
      </p:sp>
      <p:sp>
        <p:nvSpPr>
          <p:cNvPr id="3" name="TextBox 2"/>
          <p:cNvSpPr txBox="1"/>
          <p:nvPr/>
        </p:nvSpPr>
        <p:spPr>
          <a:xfrm>
            <a:off x="1905000" y="1066800"/>
            <a:ext cx="8458200" cy="1938990"/>
          </a:xfrm>
          <a:prstGeom prst="rect">
            <a:avLst/>
          </a:prstGeom>
          <a:noFill/>
        </p:spPr>
        <p:txBody>
          <a:bodyPr wrap="square" lIns="91436" tIns="45719" rIns="91436" bIns="45719" rtlCol="0">
            <a:spAutoFit/>
          </a:bodyPr>
          <a:lstStyle/>
          <a:p>
            <a:r>
              <a:rPr lang="en-US" sz="2000" dirty="0"/>
              <a:t>The League was formed to give help and hope to the many thousands seeking relief and opportunity in the north in “The Great Migration”.  For nearly a century, we have been dedicated to empowering individuals and families in Newark and Essex County.</a:t>
            </a:r>
          </a:p>
          <a:p>
            <a:endParaRPr lang="en-US" sz="2000" dirty="0"/>
          </a:p>
          <a:p>
            <a:endParaRPr lang="en-US" sz="20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8565" t="41937" r="28734" b="45050"/>
          <a:stretch/>
        </p:blipFill>
        <p:spPr>
          <a:xfrm>
            <a:off x="8707582" y="5995544"/>
            <a:ext cx="1655618" cy="688891"/>
          </a:xfrm>
          <a:prstGeom prst="rect">
            <a:avLst/>
          </a:prstGeom>
        </p:spPr>
      </p:pic>
      <p:cxnSp>
        <p:nvCxnSpPr>
          <p:cNvPr id="10" name="Straight Connector 9"/>
          <p:cNvCxnSpPr/>
          <p:nvPr/>
        </p:nvCxnSpPr>
        <p:spPr>
          <a:xfrm>
            <a:off x="1524000" y="847216"/>
            <a:ext cx="9144000" cy="956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b="6420"/>
          <a:stretch>
            <a:fillRect/>
          </a:stretch>
        </p:blipFill>
        <p:spPr>
          <a:xfrm>
            <a:off x="1905000" y="3871579"/>
            <a:ext cx="3048000" cy="2691572"/>
          </a:xfrm>
          <a:prstGeom prst="rect">
            <a:avLst/>
          </a:prstGeom>
        </p:spPr>
      </p:pic>
      <p:sp>
        <p:nvSpPr>
          <p:cNvPr id="12" name="Title 1"/>
          <p:cNvSpPr txBox="1">
            <a:spLocks/>
          </p:cNvSpPr>
          <p:nvPr/>
        </p:nvSpPr>
        <p:spPr>
          <a:xfrm>
            <a:off x="1855444" y="2282900"/>
            <a:ext cx="6858000" cy="100111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latin typeface="Arial Black" charset="0"/>
                <a:ea typeface="Arial Black" charset="0"/>
                <a:cs typeface="Arial Black" charset="0"/>
              </a:rPr>
              <a:t>Our Mission:</a:t>
            </a:r>
          </a:p>
        </p:txBody>
      </p:sp>
      <p:sp>
        <p:nvSpPr>
          <p:cNvPr id="13" name="Subtitle 2"/>
          <p:cNvSpPr txBox="1">
            <a:spLocks/>
          </p:cNvSpPr>
          <p:nvPr/>
        </p:nvSpPr>
        <p:spPr>
          <a:xfrm>
            <a:off x="1943101" y="3033424"/>
            <a:ext cx="8610599" cy="7854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To assist African Americans  and disadvantaged individuals in achieving social and economic self sufficiency. </a:t>
            </a:r>
          </a:p>
        </p:txBody>
      </p:sp>
      <p:pic>
        <p:nvPicPr>
          <p:cNvPr id="16" name="Picture 4" descr="http://www.blacklds.org/wp-content/uploads/black_family.jpg">
            <a:hlinkClick r:id="rId5"/>
          </p:cNvPr>
          <p:cNvPicPr>
            <a:picLocks noChangeAspect="1" noChangeArrowheads="1"/>
          </p:cNvPicPr>
          <p:nvPr/>
        </p:nvPicPr>
        <p:blipFill>
          <a:blip r:embed="rId6" cstate="print"/>
          <a:srcRect/>
          <a:stretch>
            <a:fillRect/>
          </a:stretch>
        </p:blipFill>
        <p:spPr bwMode="auto">
          <a:xfrm>
            <a:off x="5195188" y="3871579"/>
            <a:ext cx="5168012" cy="2018610"/>
          </a:xfrm>
          <a:prstGeom prst="rect">
            <a:avLst/>
          </a:prstGeom>
          <a:noFill/>
        </p:spPr>
      </p:pic>
    </p:spTree>
    <p:extLst>
      <p:ext uri="{BB962C8B-B14F-4D97-AF65-F5344CB8AC3E}">
        <p14:creationId xmlns:p14="http://schemas.microsoft.com/office/powerpoint/2010/main" val="4175306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stretch>
            <a:fillRect/>
          </a:stretch>
        </p:blipFill>
        <p:spPr>
          <a:xfrm>
            <a:off x="6900589" y="-7535"/>
            <a:ext cx="1958448" cy="1546672"/>
          </a:xfrm>
          <a:prstGeom prst="rect">
            <a:avLst/>
          </a:prstGeom>
        </p:spPr>
      </p:pic>
      <p:pic>
        <p:nvPicPr>
          <p:cNvPr id="4" name="Picture 3"/>
          <p:cNvPicPr>
            <a:picLocks noChangeAspect="1"/>
          </p:cNvPicPr>
          <p:nvPr/>
        </p:nvPicPr>
        <p:blipFill>
          <a:blip r:embed="rId3" cstate="print"/>
          <a:stretch>
            <a:fillRect/>
          </a:stretch>
        </p:blipFill>
        <p:spPr>
          <a:xfrm>
            <a:off x="8764559" y="1"/>
            <a:ext cx="1963591" cy="1743813"/>
          </a:xfrm>
          <a:prstGeom prst="rect">
            <a:avLst/>
          </a:prstGeom>
        </p:spPr>
      </p:pic>
      <p:pic>
        <p:nvPicPr>
          <p:cNvPr id="5" name="Picture 4"/>
          <p:cNvPicPr>
            <a:picLocks noChangeAspect="1"/>
          </p:cNvPicPr>
          <p:nvPr/>
        </p:nvPicPr>
        <p:blipFill>
          <a:blip r:embed="rId4" cstate="print"/>
          <a:stretch>
            <a:fillRect/>
          </a:stretch>
        </p:blipFill>
        <p:spPr>
          <a:xfrm>
            <a:off x="4936573" y="-26768"/>
            <a:ext cx="1978176" cy="1738698"/>
          </a:xfrm>
          <a:prstGeom prst="rect">
            <a:avLst/>
          </a:prstGeom>
        </p:spPr>
      </p:pic>
      <p:sp>
        <p:nvSpPr>
          <p:cNvPr id="7" name="TextBox 6"/>
          <p:cNvSpPr txBox="1"/>
          <p:nvPr/>
        </p:nvSpPr>
        <p:spPr>
          <a:xfrm>
            <a:off x="1524000" y="1539137"/>
            <a:ext cx="9204149" cy="502908"/>
          </a:xfrm>
          <a:prstGeom prst="rect">
            <a:avLst/>
          </a:prstGeom>
          <a:solidFill>
            <a:srgbClr val="C00000"/>
          </a:solidFill>
        </p:spPr>
        <p:txBody>
          <a:bodyPr wrap="square" lIns="71323" tIns="35662" rIns="71323" bIns="35662" rtlCol="0">
            <a:spAutoFit/>
          </a:bodyPr>
          <a:lstStyle/>
          <a:p>
            <a:pPr algn="ctr"/>
            <a:r>
              <a:rPr lang="en-US" sz="2800" dirty="0">
                <a:solidFill>
                  <a:schemeClr val="bg1"/>
                </a:solidFill>
                <a:latin typeface="Arial Black" panose="020B0A04020102020204" pitchFamily="34" charset="0"/>
              </a:rPr>
              <a:t>Empowering Communities.  Changing Lives.</a:t>
            </a:r>
          </a:p>
        </p:txBody>
      </p:sp>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28565" t="41937" r="28734" b="45050"/>
          <a:stretch/>
        </p:blipFill>
        <p:spPr>
          <a:xfrm>
            <a:off x="1617195" y="87143"/>
            <a:ext cx="3319378" cy="1280352"/>
          </a:xfrm>
          <a:prstGeom prst="rect">
            <a:avLst/>
          </a:prstGeom>
        </p:spPr>
      </p:pic>
      <p:grpSp>
        <p:nvGrpSpPr>
          <p:cNvPr id="43" name="Group 42"/>
          <p:cNvGrpSpPr/>
          <p:nvPr/>
        </p:nvGrpSpPr>
        <p:grpSpPr>
          <a:xfrm>
            <a:off x="1606541" y="3278829"/>
            <a:ext cx="3901669" cy="1209154"/>
            <a:chOff x="181705" y="2815701"/>
            <a:chExt cx="5393508" cy="1852743"/>
          </a:xfrm>
        </p:grpSpPr>
        <p:grpSp>
          <p:nvGrpSpPr>
            <p:cNvPr id="44" name="Group 43"/>
            <p:cNvGrpSpPr/>
            <p:nvPr/>
          </p:nvGrpSpPr>
          <p:grpSpPr>
            <a:xfrm>
              <a:off x="4703431" y="3628204"/>
              <a:ext cx="214919" cy="304801"/>
              <a:chOff x="-3251200" y="1381689"/>
              <a:chExt cx="214919" cy="304801"/>
            </a:xfrm>
          </p:grpSpPr>
          <p:sp>
            <p:nvSpPr>
              <p:cNvPr id="48" name="Rectangle 47"/>
              <p:cNvSpPr/>
              <p:nvPr/>
            </p:nvSpPr>
            <p:spPr>
              <a:xfrm>
                <a:off x="-3251200" y="1381690"/>
                <a:ext cx="88900" cy="1283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48"/>
              <p:cNvSpPr/>
              <p:nvPr/>
            </p:nvSpPr>
            <p:spPr>
              <a:xfrm>
                <a:off x="-3251200" y="1558185"/>
                <a:ext cx="88900" cy="1283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ectangle 49"/>
              <p:cNvSpPr/>
              <p:nvPr/>
            </p:nvSpPr>
            <p:spPr>
              <a:xfrm>
                <a:off x="-3125181" y="1381689"/>
                <a:ext cx="88900" cy="1283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Rectangle 50"/>
              <p:cNvSpPr/>
              <p:nvPr/>
            </p:nvSpPr>
            <p:spPr>
              <a:xfrm>
                <a:off x="-3125181" y="1558185"/>
                <a:ext cx="88900" cy="1283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5" name="Group 44"/>
            <p:cNvGrpSpPr/>
            <p:nvPr/>
          </p:nvGrpSpPr>
          <p:grpSpPr>
            <a:xfrm>
              <a:off x="181705" y="2815701"/>
              <a:ext cx="5393508" cy="1852743"/>
              <a:chOff x="480518" y="2755172"/>
              <a:chExt cx="5393508" cy="1852743"/>
            </a:xfrm>
          </p:grpSpPr>
          <p:pic>
            <p:nvPicPr>
              <p:cNvPr id="46" name="Picture 45"/>
              <p:cNvPicPr>
                <a:picLocks noChangeAspect="1"/>
              </p:cNvPicPr>
              <p:nvPr/>
            </p:nvPicPr>
            <p:blipFill>
              <a:blip r:embed="rId6" cstate="print"/>
              <a:stretch>
                <a:fillRect/>
              </a:stretch>
            </p:blipFill>
            <p:spPr>
              <a:xfrm>
                <a:off x="1605433" y="2755172"/>
                <a:ext cx="4253096" cy="1097962"/>
              </a:xfrm>
              <a:prstGeom prst="rect">
                <a:avLst/>
              </a:prstGeom>
            </p:spPr>
          </p:pic>
          <p:sp>
            <p:nvSpPr>
              <p:cNvPr id="47" name="Rectangle 46"/>
              <p:cNvSpPr/>
              <p:nvPr/>
            </p:nvSpPr>
            <p:spPr>
              <a:xfrm>
                <a:off x="480518" y="3405348"/>
                <a:ext cx="5393508" cy="1202567"/>
              </a:xfrm>
              <a:prstGeom prst="rect">
                <a:avLst/>
              </a:prstGeom>
            </p:spPr>
            <p:txBody>
              <a:bodyPr wrap="square">
                <a:spAutoFit/>
              </a:bodyPr>
              <a:lstStyle/>
              <a:p>
                <a:r>
                  <a:rPr lang="en-US" sz="1500" dirty="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Bridges</a:t>
                </a:r>
                <a:br>
                  <a:rPr lang="en-US" sz="1500" dirty="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br>
                <a:r>
                  <a:rPr lang="en-US" sz="1500" dirty="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to Home Ownership</a:t>
                </a:r>
                <a:br>
                  <a:rPr lang="en-US" sz="1500" dirty="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br>
                <a:r>
                  <a:rPr lang="en-US" sz="1500" b="1" dirty="0">
                    <a:latin typeface="Calibri" panose="020F0502020204030204" pitchFamily="34" charset="0"/>
                    <a:ea typeface="Segoe UI Black" panose="020B0A02040204020203" pitchFamily="34" charset="0"/>
                    <a:cs typeface="Segoe UI Black" panose="020B0A02040204020203" pitchFamily="34" charset="0"/>
                  </a:rPr>
                  <a:t>HUD Certified Housing Counseling</a:t>
                </a:r>
                <a:endParaRPr lang="en-US" sz="1500" b="1" dirty="0">
                  <a:latin typeface="Calibri" panose="020F0502020204030204" pitchFamily="34" charset="0"/>
                </a:endParaRPr>
              </a:p>
            </p:txBody>
          </p:sp>
        </p:grpSp>
      </p:grpSp>
      <p:grpSp>
        <p:nvGrpSpPr>
          <p:cNvPr id="52" name="Group 51"/>
          <p:cNvGrpSpPr/>
          <p:nvPr/>
        </p:nvGrpSpPr>
        <p:grpSpPr>
          <a:xfrm>
            <a:off x="8683619" y="4037602"/>
            <a:ext cx="1945886" cy="1661952"/>
            <a:chOff x="7752074" y="1106996"/>
            <a:chExt cx="3700148" cy="3104211"/>
          </a:xfrm>
        </p:grpSpPr>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2074" y="1106996"/>
              <a:ext cx="3700148" cy="3104211"/>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4342" y="1130136"/>
              <a:ext cx="1174420" cy="1047456"/>
            </a:xfrm>
            <a:prstGeom prst="rect">
              <a:avLst/>
            </a:prstGeom>
          </p:spPr>
        </p:pic>
      </p:grpSp>
      <p:pic>
        <p:nvPicPr>
          <p:cNvPr id="55" name="Picture 54"/>
          <p:cNvPicPr>
            <a:picLocks noChangeAspect="1"/>
          </p:cNvPicPr>
          <p:nvPr/>
        </p:nvPicPr>
        <p:blipFill rotWithShape="1">
          <a:blip r:embed="rId9" cstate="print">
            <a:extLst>
              <a:ext uri="{28A0092B-C50C-407E-A947-70E740481C1C}">
                <a14:useLocalDpi xmlns:a14="http://schemas.microsoft.com/office/drawing/2010/main" val="0"/>
              </a:ext>
            </a:extLst>
          </a:blip>
          <a:srcRect l="20089" t="17239" r="24096" b="36957"/>
          <a:stretch/>
        </p:blipFill>
        <p:spPr>
          <a:xfrm>
            <a:off x="2280159" y="5694048"/>
            <a:ext cx="1505111" cy="874123"/>
          </a:xfrm>
          <a:prstGeom prst="rect">
            <a:avLst/>
          </a:prstGeom>
        </p:spPr>
      </p:pic>
      <p:grpSp>
        <p:nvGrpSpPr>
          <p:cNvPr id="56" name="Group 55"/>
          <p:cNvGrpSpPr>
            <a:grpSpLocks noChangeAspect="1"/>
          </p:cNvGrpSpPr>
          <p:nvPr/>
        </p:nvGrpSpPr>
        <p:grpSpPr>
          <a:xfrm>
            <a:off x="5721470" y="5903042"/>
            <a:ext cx="3975599" cy="715581"/>
            <a:chOff x="480517" y="4717848"/>
            <a:chExt cx="5397416" cy="949744"/>
          </a:xfrm>
        </p:grpSpPr>
        <p:grpSp>
          <p:nvGrpSpPr>
            <p:cNvPr id="57" name="Group 56"/>
            <p:cNvGrpSpPr/>
            <p:nvPr/>
          </p:nvGrpSpPr>
          <p:grpSpPr>
            <a:xfrm>
              <a:off x="594370" y="4799359"/>
              <a:ext cx="832669" cy="738481"/>
              <a:chOff x="594370" y="4799359"/>
              <a:chExt cx="832669" cy="738481"/>
            </a:xfrm>
          </p:grpSpPr>
          <p:sp>
            <p:nvSpPr>
              <p:cNvPr id="59" name="Rounded Rectangle 31"/>
              <p:cNvSpPr/>
              <p:nvPr/>
            </p:nvSpPr>
            <p:spPr>
              <a:xfrm>
                <a:off x="594370" y="4799359"/>
                <a:ext cx="832669" cy="738481"/>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Isosceles Triangle 59"/>
              <p:cNvSpPr/>
              <p:nvPr/>
            </p:nvSpPr>
            <p:spPr>
              <a:xfrm rot="5400000">
                <a:off x="613718" y="5006582"/>
                <a:ext cx="530212" cy="331021"/>
              </a:xfrm>
              <a:prstGeom prst="triangle">
                <a:avLst/>
              </a:prstGeom>
              <a:solidFill>
                <a:schemeClr val="bg1"/>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Isosceles Triangle 60"/>
              <p:cNvSpPr/>
              <p:nvPr/>
            </p:nvSpPr>
            <p:spPr>
              <a:xfrm rot="5400000">
                <a:off x="932307" y="5003090"/>
                <a:ext cx="530212" cy="331021"/>
              </a:xfrm>
              <a:prstGeom prst="triangle">
                <a:avLst/>
              </a:prstGeom>
              <a:solidFill>
                <a:schemeClr val="bg1"/>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8" name="TextBox 57"/>
            <p:cNvSpPr txBox="1"/>
            <p:nvPr/>
          </p:nvSpPr>
          <p:spPr>
            <a:xfrm>
              <a:off x="480517" y="4717848"/>
              <a:ext cx="5397416" cy="949744"/>
            </a:xfrm>
            <a:prstGeom prst="rect">
              <a:avLst/>
            </a:prstGeom>
            <a:noFill/>
            <a:ln>
              <a:solidFill>
                <a:srgbClr val="C00000"/>
              </a:solidFill>
            </a:ln>
          </p:spPr>
          <p:txBody>
            <a:bodyPr wrap="square" rtlCol="0">
              <a:spAutoFit/>
            </a:bodyPr>
            <a:lstStyle/>
            <a:p>
              <a:r>
                <a:rPr lang="en-US" sz="2700" dirty="0">
                  <a:latin typeface="Arial Black" panose="020B0A04020102020204" pitchFamily="34" charset="0"/>
                </a:rPr>
                <a:t>      FACE FORWARD</a:t>
              </a:r>
              <a:r>
                <a:rPr lang="en-US" sz="1350" dirty="0"/>
                <a:t/>
              </a:r>
              <a:br>
                <a:rPr lang="en-US" sz="1350" dirty="0"/>
              </a:br>
              <a:r>
                <a:rPr lang="en-US" sz="1350" dirty="0"/>
                <a:t>                  </a:t>
              </a:r>
              <a:r>
                <a:rPr lang="en-US" sz="1350" dirty="0">
                  <a:latin typeface="Arial" panose="020B0604020202020204" pitchFamily="34" charset="0"/>
                  <a:cs typeface="Arial" panose="020B0604020202020204" pitchFamily="34" charset="0"/>
                </a:rPr>
                <a:t>Urban Youth Empowerment Program</a:t>
              </a:r>
              <a:endParaRPr lang="en-US" sz="1425" dirty="0">
                <a:latin typeface="Arial" panose="020B0604020202020204" pitchFamily="34" charset="0"/>
                <a:cs typeface="Arial" panose="020B0604020202020204" pitchFamily="34" charset="0"/>
              </a:endParaRPr>
            </a:p>
          </p:txBody>
        </p:sp>
      </p:grpSp>
      <p:pic>
        <p:nvPicPr>
          <p:cNvPr id="62" name="Picture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6648" y="4796355"/>
            <a:ext cx="1688609" cy="758771"/>
          </a:xfrm>
          <a:prstGeom prst="rect">
            <a:avLst/>
          </a:prstGeom>
        </p:spPr>
      </p:pic>
      <p:pic>
        <p:nvPicPr>
          <p:cNvPr id="63" name="Picture 62"/>
          <p:cNvPicPr>
            <a:picLocks noChangeAspect="1"/>
          </p:cNvPicPr>
          <p:nvPr/>
        </p:nvPicPr>
        <p:blipFill>
          <a:blip r:embed="rId11" cstate="print"/>
          <a:stretch>
            <a:fillRect/>
          </a:stretch>
        </p:blipFill>
        <p:spPr>
          <a:xfrm>
            <a:off x="4236189" y="4945541"/>
            <a:ext cx="1110530" cy="1497012"/>
          </a:xfrm>
          <a:prstGeom prst="rect">
            <a:avLst/>
          </a:prstGeom>
          <a:ln>
            <a:solidFill>
              <a:srgbClr val="7030A0"/>
            </a:solidFill>
          </a:ln>
        </p:spPr>
      </p:pic>
      <p:grpSp>
        <p:nvGrpSpPr>
          <p:cNvPr id="64" name="Group 63"/>
          <p:cNvGrpSpPr/>
          <p:nvPr/>
        </p:nvGrpSpPr>
        <p:grpSpPr>
          <a:xfrm>
            <a:off x="5675384" y="4008014"/>
            <a:ext cx="2705760" cy="1602782"/>
            <a:chOff x="4362478" y="3527925"/>
            <a:chExt cx="4889760" cy="2918438"/>
          </a:xfrm>
        </p:grpSpPr>
        <p:pic>
          <p:nvPicPr>
            <p:cNvPr id="65" name="Picture 6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62478" y="3527925"/>
              <a:ext cx="3408984" cy="291843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66" name="Picture 6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50389" y="3527925"/>
              <a:ext cx="1601849" cy="291843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grpSp>
      <p:sp>
        <p:nvSpPr>
          <p:cNvPr id="67" name="TextBox 66"/>
          <p:cNvSpPr txBox="1"/>
          <p:nvPr/>
        </p:nvSpPr>
        <p:spPr>
          <a:xfrm>
            <a:off x="1617195" y="2127961"/>
            <a:ext cx="9112230" cy="1323439"/>
          </a:xfrm>
          <a:prstGeom prst="rect">
            <a:avLst/>
          </a:prstGeom>
          <a:noFill/>
        </p:spPr>
        <p:txBody>
          <a:bodyPr wrap="square" rtlCol="0">
            <a:spAutoFit/>
          </a:bodyPr>
          <a:lstStyle/>
          <a:p>
            <a:pPr algn="ctr"/>
            <a:r>
              <a:rPr lang="en-US" sz="2800" dirty="0"/>
              <a:t>We carry out our mission through effective programs and services, bridge-building and advocacy.</a:t>
            </a:r>
          </a:p>
          <a:p>
            <a:pPr algn="ctr"/>
            <a:endParaRPr lang="en-US" sz="2400" dirty="0"/>
          </a:p>
        </p:txBody>
      </p:sp>
      <p:pic>
        <p:nvPicPr>
          <p:cNvPr id="68" name="Picture 6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89430" y="2714164"/>
            <a:ext cx="1107405" cy="1107405"/>
          </a:xfrm>
          <a:prstGeom prst="rect">
            <a:avLst/>
          </a:prstGeom>
        </p:spPr>
      </p:pic>
      <p:sp>
        <p:nvSpPr>
          <p:cNvPr id="2" name="TextBox 1"/>
          <p:cNvSpPr txBox="1"/>
          <p:nvPr/>
        </p:nvSpPr>
        <p:spPr>
          <a:xfrm>
            <a:off x="6144154" y="3322215"/>
            <a:ext cx="2772490" cy="369332"/>
          </a:xfrm>
          <a:prstGeom prst="rect">
            <a:avLst/>
          </a:prstGeom>
          <a:noFill/>
        </p:spPr>
        <p:txBody>
          <a:bodyPr wrap="none" rtlCol="0">
            <a:spAutoFit/>
          </a:bodyPr>
          <a:lstStyle/>
          <a:p>
            <a:r>
              <a:rPr lang="en-US" b="1" dirty="0"/>
              <a:t>Urban Senior Jobs Program</a:t>
            </a:r>
          </a:p>
        </p:txBody>
      </p:sp>
      <p:pic>
        <p:nvPicPr>
          <p:cNvPr id="36" name="Picture 35"/>
          <p:cNvPicPr>
            <a:picLocks noChangeAspect="1"/>
          </p:cNvPicPr>
          <p:nvPr/>
        </p:nvPicPr>
        <p:blipFill rotWithShape="1">
          <a:blip r:embed="rId15" cstate="print">
            <a:extLst>
              <a:ext uri="{28A0092B-C50C-407E-A947-70E740481C1C}">
                <a14:useLocalDpi xmlns:a14="http://schemas.microsoft.com/office/drawing/2010/main" val="0"/>
              </a:ext>
            </a:extLst>
          </a:blip>
          <a:srcRect r="65548" b="26149"/>
          <a:stretch/>
        </p:blipFill>
        <p:spPr>
          <a:xfrm>
            <a:off x="5762825" y="3295536"/>
            <a:ext cx="451149" cy="434555"/>
          </a:xfrm>
          <a:prstGeom prst="rect">
            <a:avLst/>
          </a:prstGeom>
        </p:spPr>
      </p:pic>
    </p:spTree>
    <p:extLst>
      <p:ext uri="{BB962C8B-B14F-4D97-AF65-F5344CB8AC3E}">
        <p14:creationId xmlns:p14="http://schemas.microsoft.com/office/powerpoint/2010/main" val="106110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74348"/>
            <a:ext cx="8915400" cy="685800"/>
          </a:xfrm>
        </p:spPr>
        <p:txBody>
          <a:bodyPr>
            <a:noAutofit/>
          </a:bodyPr>
          <a:lstStyle/>
          <a:p>
            <a:pPr>
              <a:buNone/>
            </a:pPr>
            <a:r>
              <a:rPr lang="en-US" sz="3600" b="1" dirty="0"/>
              <a:t>Financial Opportunity Center (FOC)</a:t>
            </a:r>
            <a:endParaRPr lang="en-US" sz="3600" dirty="0"/>
          </a:p>
        </p:txBody>
      </p:sp>
      <p:cxnSp>
        <p:nvCxnSpPr>
          <p:cNvPr id="4" name="Straight Connector 3"/>
          <p:cNvCxnSpPr/>
          <p:nvPr/>
        </p:nvCxnSpPr>
        <p:spPr>
          <a:xfrm>
            <a:off x="1524000" y="822925"/>
            <a:ext cx="9144000" cy="956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1752600" y="904834"/>
            <a:ext cx="7010400" cy="28289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t>Opened: November 2015</a:t>
            </a:r>
          </a:p>
          <a:p>
            <a:pPr marL="0" indent="0">
              <a:buNone/>
            </a:pPr>
            <a:r>
              <a:rPr lang="en-US" sz="2400" b="1" dirty="0"/>
              <a:t>Focus: On the financial bottom line for individuals and families where we provide services across three broad areas:</a:t>
            </a:r>
          </a:p>
          <a:p>
            <a:pPr lvl="1">
              <a:buFont typeface="Wingdings" panose="05000000000000000000" pitchFamily="2" charset="2"/>
              <a:buChar char="ü"/>
            </a:pPr>
            <a:r>
              <a:rPr lang="en-US" sz="2000" b="1" dirty="0">
                <a:solidFill>
                  <a:srgbClr val="0000FF"/>
                </a:solidFill>
              </a:rPr>
              <a:t>Public benefits screening</a:t>
            </a:r>
          </a:p>
          <a:p>
            <a:pPr lvl="1">
              <a:buFont typeface="Wingdings" panose="05000000000000000000" pitchFamily="2" charset="2"/>
              <a:buChar char="ü"/>
            </a:pPr>
            <a:r>
              <a:rPr lang="en-US" sz="2000" b="1" dirty="0">
                <a:solidFill>
                  <a:srgbClr val="0000FF"/>
                </a:solidFill>
              </a:rPr>
              <a:t>Employment services and career improvement</a:t>
            </a:r>
          </a:p>
          <a:p>
            <a:pPr lvl="1">
              <a:buFont typeface="Wingdings" panose="05000000000000000000" pitchFamily="2" charset="2"/>
              <a:buChar char="ü"/>
            </a:pPr>
            <a:r>
              <a:rPr lang="en-US" sz="2000" b="1" dirty="0">
                <a:solidFill>
                  <a:srgbClr val="0000FF"/>
                </a:solidFill>
              </a:rPr>
              <a:t>Financial education and coaching</a:t>
            </a:r>
            <a:endParaRPr lang="en-US" sz="2000" b="1" dirty="0"/>
          </a:p>
          <a:p>
            <a:pPr lvl="1">
              <a:buFont typeface="Wingdings" panose="05000000000000000000" pitchFamily="2" charset="2"/>
              <a:buChar char="ü"/>
            </a:pPr>
            <a:endParaRPr lang="en-US" sz="17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t="5090" b="3282"/>
          <a:stretch>
            <a:fillRect/>
          </a:stretch>
        </p:blipFill>
        <p:spPr>
          <a:xfrm>
            <a:off x="8686800" y="218093"/>
            <a:ext cx="1905000" cy="3918605"/>
          </a:xfrm>
          <a:prstGeom prst="rect">
            <a:avLst/>
          </a:prstGeom>
        </p:spPr>
      </p:pic>
      <p:sp>
        <p:nvSpPr>
          <p:cNvPr id="8" name="Rectangle 7"/>
          <p:cNvSpPr/>
          <p:nvPr/>
        </p:nvSpPr>
        <p:spPr>
          <a:xfrm>
            <a:off x="1752601" y="3733801"/>
            <a:ext cx="4979919" cy="2616101"/>
          </a:xfrm>
          <a:prstGeom prst="rect">
            <a:avLst/>
          </a:prstGeom>
        </p:spPr>
        <p:txBody>
          <a:bodyPr wrap="square">
            <a:spAutoFit/>
          </a:bodyPr>
          <a:lstStyle/>
          <a:p>
            <a:r>
              <a:rPr lang="en-US" sz="2400" b="1" i="1" dirty="0"/>
              <a:t>Special Projects:</a:t>
            </a:r>
          </a:p>
          <a:p>
            <a:pPr lvl="1">
              <a:buFont typeface="Wingdings" panose="05000000000000000000" pitchFamily="2" charset="2"/>
              <a:buChar char="ü"/>
            </a:pPr>
            <a:r>
              <a:rPr lang="en-US" sz="2000" b="1" dirty="0">
                <a:solidFill>
                  <a:srgbClr val="0000FF"/>
                </a:solidFill>
              </a:rPr>
              <a:t> Construction Trades Training</a:t>
            </a:r>
          </a:p>
          <a:p>
            <a:pPr lvl="1">
              <a:buFont typeface="Wingdings" panose="05000000000000000000" pitchFamily="2" charset="2"/>
              <a:buChar char="ü"/>
            </a:pPr>
            <a:r>
              <a:rPr lang="en-US" sz="2000" b="1" dirty="0">
                <a:solidFill>
                  <a:srgbClr val="0000FF"/>
                </a:solidFill>
              </a:rPr>
              <a:t> Rehabs and New Homes Construction</a:t>
            </a:r>
          </a:p>
          <a:p>
            <a:pPr marL="738188" lvl="1" indent="-280988">
              <a:buFont typeface="Wingdings" panose="05000000000000000000" pitchFamily="2" charset="2"/>
              <a:buChar char="ü"/>
            </a:pPr>
            <a:r>
              <a:rPr lang="en-US" sz="2000" b="1" dirty="0">
                <a:solidFill>
                  <a:srgbClr val="0000FF"/>
                </a:solidFill>
              </a:rPr>
              <a:t>Microsoft Office Specialist Certification Training</a:t>
            </a:r>
          </a:p>
          <a:p>
            <a:pPr lvl="1">
              <a:buFont typeface="Wingdings" panose="05000000000000000000" pitchFamily="2" charset="2"/>
              <a:buChar char="ü"/>
            </a:pPr>
            <a:r>
              <a:rPr lang="en-US" sz="2000" b="1" dirty="0">
                <a:solidFill>
                  <a:srgbClr val="0000FF"/>
                </a:solidFill>
              </a:rPr>
              <a:t> Manufacturing </a:t>
            </a:r>
          </a:p>
          <a:p>
            <a:pPr lvl="1">
              <a:buFont typeface="Wingdings" panose="05000000000000000000" pitchFamily="2" charset="2"/>
              <a:buChar char="ü"/>
            </a:pPr>
            <a:r>
              <a:rPr lang="en-US" sz="2000" b="1">
                <a:solidFill>
                  <a:srgbClr val="0000FF"/>
                </a:solidFill>
              </a:rPr>
              <a:t> Supply </a:t>
            </a:r>
            <a:r>
              <a:rPr lang="en-US" sz="2000" b="1" dirty="0">
                <a:solidFill>
                  <a:srgbClr val="0000FF"/>
                </a:solidFill>
              </a:rPr>
              <a:t>Chain Certification</a:t>
            </a:r>
          </a:p>
          <a:p>
            <a:pPr lvl="1">
              <a:buFont typeface="Wingdings" panose="05000000000000000000" pitchFamily="2" charset="2"/>
              <a:buChar char="ü"/>
            </a:pPr>
            <a:r>
              <a:rPr lang="en-US" sz="2000" b="1" dirty="0">
                <a:solidFill>
                  <a:srgbClr val="0000FF"/>
                </a:solidFill>
              </a:rPr>
              <a:t> Employer Recruitment Sessions</a:t>
            </a:r>
          </a:p>
        </p:txBody>
      </p:sp>
      <p:pic>
        <p:nvPicPr>
          <p:cNvPr id="10" name="Picture 9"/>
          <p:cNvPicPr>
            <a:picLocks noChangeAspect="1"/>
          </p:cNvPicPr>
          <p:nvPr/>
        </p:nvPicPr>
        <p:blipFill rotWithShape="1">
          <a:blip r:embed="rId3" cstate="print"/>
          <a:srcRect l="7223" r="23834"/>
          <a:stretch/>
        </p:blipFill>
        <p:spPr>
          <a:xfrm>
            <a:off x="6934200" y="4224620"/>
            <a:ext cx="3733800" cy="2627518"/>
          </a:xfrm>
          <a:prstGeom prst="rect">
            <a:avLst/>
          </a:prstGeom>
        </p:spPr>
      </p:pic>
    </p:spTree>
    <p:extLst>
      <p:ext uri="{BB962C8B-B14F-4D97-AF65-F5344CB8AC3E}">
        <p14:creationId xmlns:p14="http://schemas.microsoft.com/office/powerpoint/2010/main" val="78786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2000"/>
                                        <p:tgtEl>
                                          <p:spTgt spid="9">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2000"/>
                                        <p:tgtEl>
                                          <p:spTgt spid="9">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fade">
                                      <p:cBhvr>
                                        <p:cTn id="23" dur="2000"/>
                                        <p:tgtEl>
                                          <p:spTgt spid="9">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2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smtClean="0"/>
              <a:t>Economic Development</a:t>
            </a:r>
            <a:endParaRPr lang="en-US" dirty="0"/>
          </a:p>
        </p:txBody>
      </p:sp>
      <p:sp>
        <p:nvSpPr>
          <p:cNvPr id="3" name="Subtitle 2"/>
          <p:cNvSpPr>
            <a:spLocks noGrp="1"/>
          </p:cNvSpPr>
          <p:nvPr>
            <p:ph type="subTitle" idx="1"/>
          </p:nvPr>
        </p:nvSpPr>
        <p:spPr>
          <a:xfrm>
            <a:off x="1524000" y="3602037"/>
            <a:ext cx="9144000" cy="199665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342900" indent="-342900" algn="l">
              <a:buFont typeface="Wingdings" panose="05000000000000000000" pitchFamily="2" charset="2"/>
              <a:buChar char="q"/>
            </a:pPr>
            <a:r>
              <a:rPr lang="en-US" dirty="0" smtClean="0"/>
              <a:t>Newark </a:t>
            </a:r>
            <a:r>
              <a:rPr lang="en-US" dirty="0"/>
              <a:t>Community Economic Development </a:t>
            </a:r>
            <a:r>
              <a:rPr lang="en-US" dirty="0" smtClean="0"/>
              <a:t>Corporation</a:t>
            </a:r>
          </a:p>
          <a:p>
            <a:pPr lvl="1" algn="l"/>
            <a:r>
              <a:rPr lang="en-US" sz="2400" dirty="0"/>
              <a:t>Scott </a:t>
            </a:r>
            <a:r>
              <a:rPr lang="en-US" sz="2400" dirty="0" smtClean="0"/>
              <a:t>Blow, President </a:t>
            </a:r>
            <a:r>
              <a:rPr lang="en-US" sz="2400" dirty="0"/>
              <a:t>&amp; Acting Chief Executive </a:t>
            </a:r>
            <a:r>
              <a:rPr lang="en-US" sz="2400" dirty="0" smtClean="0"/>
              <a:t>Officer</a:t>
            </a:r>
          </a:p>
          <a:p>
            <a:pPr marL="342900" indent="-342900" algn="l">
              <a:buFont typeface="Wingdings" panose="05000000000000000000" pitchFamily="2" charset="2"/>
              <a:buChar char="q"/>
            </a:pPr>
            <a:r>
              <a:rPr lang="en-US" dirty="0" smtClean="0"/>
              <a:t>West Ward Economic Development Corporation</a:t>
            </a:r>
          </a:p>
          <a:p>
            <a:pPr lvl="1" algn="l"/>
            <a:r>
              <a:rPr lang="en-US" sz="2400" dirty="0" smtClean="0"/>
              <a:t>Rev. Dr. Aubrey Gregory, President</a:t>
            </a:r>
          </a:p>
          <a:p>
            <a:pPr lvl="1" algn="l"/>
            <a:endParaRPr lang="en-US" dirty="0"/>
          </a:p>
          <a:p>
            <a:pPr lvl="1" algn="l"/>
            <a:endParaRPr lang="en-US" dirty="0"/>
          </a:p>
          <a:p>
            <a:pPr marL="342900" indent="-342900" algn="l">
              <a:buFont typeface="Wingdings" panose="05000000000000000000" pitchFamily="2" charset="2"/>
              <a:buChar char="q"/>
            </a:pPr>
            <a:endParaRPr lang="en-US" dirty="0"/>
          </a:p>
        </p:txBody>
      </p:sp>
    </p:spTree>
    <p:extLst>
      <p:ext uri="{BB962C8B-B14F-4D97-AF65-F5344CB8AC3E}">
        <p14:creationId xmlns:p14="http://schemas.microsoft.com/office/powerpoint/2010/main" val="19174991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Newark Community Economic Development Corporation</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090737" y="2238375"/>
            <a:ext cx="8010525" cy="2381250"/>
          </a:xfrm>
          <a:prstGeom prst="rect">
            <a:avLst/>
          </a:prstGeom>
        </p:spPr>
      </p:pic>
    </p:spTree>
    <p:extLst>
      <p:ext uri="{BB962C8B-B14F-4D97-AF65-F5344CB8AC3E}">
        <p14:creationId xmlns:p14="http://schemas.microsoft.com/office/powerpoint/2010/main" val="1323128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r>
            <a:br>
              <a:rPr lang="en-US" dirty="0"/>
            </a:br>
            <a:endParaRPr lang="en-US" dirty="0"/>
          </a:p>
        </p:txBody>
      </p:sp>
      <p:sp>
        <p:nvSpPr>
          <p:cNvPr id="3" name="Content Placeholder 2"/>
          <p:cNvSpPr>
            <a:spLocks noGrp="1"/>
          </p:cNvSpPr>
          <p:nvPr>
            <p:ph idx="1"/>
          </p:nvPr>
        </p:nvSpPr>
        <p:spPr>
          <a:xfrm>
            <a:off x="838200" y="1504783"/>
            <a:ext cx="10515600" cy="4351338"/>
          </a:xfrm>
        </p:spPr>
        <p:txBody>
          <a:bodyPr>
            <a:normAutofit/>
          </a:bodyPr>
          <a:lstStyle/>
          <a:p>
            <a:pPr marL="0" indent="0" algn="ctr">
              <a:buNone/>
            </a:pPr>
            <a:endParaRPr lang="en-US" sz="6600" dirty="0" smtClean="0"/>
          </a:p>
          <a:p>
            <a:pPr marL="0" indent="0" algn="ctr">
              <a:buNone/>
            </a:pPr>
            <a:r>
              <a:rPr lang="en-US" sz="6600" dirty="0" smtClean="0"/>
              <a:t>West </a:t>
            </a:r>
            <a:r>
              <a:rPr lang="en-US" sz="6600" dirty="0"/>
              <a:t>Ward Economic Development Corporation</a:t>
            </a:r>
          </a:p>
        </p:txBody>
      </p:sp>
    </p:spTree>
    <p:extLst>
      <p:ext uri="{BB962C8B-B14F-4D97-AF65-F5344CB8AC3E}">
        <p14:creationId xmlns:p14="http://schemas.microsoft.com/office/powerpoint/2010/main" val="36167390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smtClean="0"/>
              <a:t>Health</a:t>
            </a:r>
            <a:endParaRPr lang="en-US" dirty="0"/>
          </a:p>
        </p:txBody>
      </p:sp>
      <p:sp>
        <p:nvSpPr>
          <p:cNvPr id="3" name="Subtitle 2"/>
          <p:cNvSpPr>
            <a:spLocks noGrp="1"/>
          </p:cNvSpPr>
          <p:nvPr>
            <p:ph type="subTitle" idx="1"/>
          </p:nvPr>
        </p:nvSpPr>
        <p:spPr>
          <a:xfrm>
            <a:off x="1524000" y="3602037"/>
            <a:ext cx="9144000" cy="244192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20000"/>
          </a:bodyPr>
          <a:lstStyle/>
          <a:p>
            <a:pPr marL="342900" indent="-342900" algn="l">
              <a:buFont typeface="Wingdings" panose="05000000000000000000" pitchFamily="2" charset="2"/>
              <a:buChar char="q"/>
            </a:pPr>
            <a:r>
              <a:rPr lang="en-US" dirty="0" smtClean="0"/>
              <a:t>Faithful Families</a:t>
            </a:r>
          </a:p>
          <a:p>
            <a:pPr lvl="1" algn="l"/>
            <a:r>
              <a:rPr lang="en-US" sz="2400" dirty="0" smtClean="0"/>
              <a:t>Yolanda Mack, Community Health Educator</a:t>
            </a:r>
          </a:p>
          <a:p>
            <a:pPr marL="342900" indent="-342900" algn="l">
              <a:buFont typeface="Wingdings" panose="05000000000000000000" pitchFamily="2" charset="2"/>
              <a:buChar char="q"/>
            </a:pPr>
            <a:r>
              <a:rPr lang="en-US" dirty="0" smtClean="0"/>
              <a:t>Center for Urban Youth</a:t>
            </a:r>
          </a:p>
          <a:p>
            <a:pPr algn="l"/>
            <a:r>
              <a:rPr lang="en-US" dirty="0" smtClean="0"/>
              <a:t>     </a:t>
            </a:r>
            <a:r>
              <a:rPr lang="en-US" dirty="0" err="1" smtClean="0"/>
              <a:t>Felesia</a:t>
            </a:r>
            <a:r>
              <a:rPr lang="en-US" dirty="0" smtClean="0"/>
              <a:t> Bowen, Ph.D., Director</a:t>
            </a:r>
          </a:p>
          <a:p>
            <a:pPr marL="342900" indent="-342900" algn="l">
              <a:buFont typeface="Wingdings" panose="05000000000000000000" pitchFamily="2" charset="2"/>
              <a:buChar char="q"/>
            </a:pPr>
            <a:r>
              <a:rPr lang="en-US" dirty="0" smtClean="0"/>
              <a:t>Believe in a Healthy Newark</a:t>
            </a:r>
          </a:p>
          <a:p>
            <a:pPr algn="l"/>
            <a:r>
              <a:rPr lang="en-US" dirty="0" smtClean="0"/>
              <a:t>     Denise V. Rodgers, M.D., Vice Chancellor, </a:t>
            </a:r>
            <a:r>
              <a:rPr lang="en-US" dirty="0" err="1" smtClean="0"/>
              <a:t>Interprofessional</a:t>
            </a:r>
            <a:r>
              <a:rPr lang="en-US" dirty="0" smtClean="0"/>
              <a:t> Development,      Rutgers </a:t>
            </a:r>
            <a:r>
              <a:rPr lang="en-US" dirty="0"/>
              <a:t>Biomedical and Health </a:t>
            </a:r>
            <a:r>
              <a:rPr lang="en-US" dirty="0" smtClean="0"/>
              <a:t>Sciences (RBHS)</a:t>
            </a:r>
          </a:p>
          <a:p>
            <a:pPr algn="l"/>
            <a:endParaRPr lang="en-US" dirty="0"/>
          </a:p>
        </p:txBody>
      </p:sp>
    </p:spTree>
    <p:extLst>
      <p:ext uri="{BB962C8B-B14F-4D97-AF65-F5344CB8AC3E}">
        <p14:creationId xmlns:p14="http://schemas.microsoft.com/office/powerpoint/2010/main" val="35715085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7826" y="789140"/>
            <a:ext cx="9395472" cy="4863056"/>
          </a:xfrm>
          <a:prstGeom prst="rect">
            <a:avLst/>
          </a:prstGeom>
        </p:spPr>
      </p:pic>
    </p:spTree>
    <p:extLst>
      <p:ext uri="{BB962C8B-B14F-4D97-AF65-F5344CB8AC3E}">
        <p14:creationId xmlns:p14="http://schemas.microsoft.com/office/powerpoint/2010/main" val="2235458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5591" y="1077238"/>
            <a:ext cx="9723146" cy="4570956"/>
          </a:xfrm>
          <a:prstGeom prst="rect">
            <a:avLst/>
          </a:prstGeom>
        </p:spPr>
      </p:pic>
    </p:spTree>
    <p:extLst>
      <p:ext uri="{BB962C8B-B14F-4D97-AF65-F5344CB8AC3E}">
        <p14:creationId xmlns:p14="http://schemas.microsoft.com/office/powerpoint/2010/main" val="1067209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4934" y="1741118"/>
            <a:ext cx="9146552" cy="3595057"/>
          </a:xfrm>
          <a:prstGeom prst="rect">
            <a:avLst/>
          </a:prstGeom>
        </p:spPr>
      </p:pic>
    </p:spTree>
    <p:extLst>
      <p:ext uri="{BB962C8B-B14F-4D97-AF65-F5344CB8AC3E}">
        <p14:creationId xmlns:p14="http://schemas.microsoft.com/office/powerpoint/2010/main" val="1527737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50301"/>
          </a:xfrm>
        </p:spPr>
        <p:txBody>
          <a:bodyPr>
            <a:normAutofit/>
          </a:bodyPr>
          <a:lstStyle/>
          <a:p>
            <a:r>
              <a:rPr lang="en-US" sz="6000" b="1" dirty="0" smtClean="0">
                <a:solidFill>
                  <a:schemeClr val="accent1">
                    <a:lumMod val="75000"/>
                  </a:schemeClr>
                </a:solidFill>
                <a:effectLst>
                  <a:outerShdw blurRad="38100" dist="38100" dir="2700000" algn="tl">
                    <a:srgbClr val="000000">
                      <a:alpha val="43137"/>
                    </a:srgbClr>
                  </a:outerShdw>
                </a:effectLst>
              </a:rPr>
              <a:t>Agenda</a:t>
            </a:r>
            <a:endParaRPr lang="en-US" sz="6000" b="1" dirty="0">
              <a:solidFill>
                <a:schemeClr val="accent1">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455576"/>
            <a:ext cx="10515600" cy="5038530"/>
          </a:xfrm>
        </p:spPr>
        <p:txBody>
          <a:bodyPr>
            <a:noAutofit/>
          </a:bodyPr>
          <a:lstStyle/>
          <a:p>
            <a:r>
              <a:rPr lang="en-US" sz="3200" dirty="0" smtClean="0"/>
              <a:t>Welcome &amp; Introductions – Councilman Joseph McCallum</a:t>
            </a:r>
            <a:r>
              <a:rPr lang="en-US" sz="3200" dirty="0"/>
              <a:t> </a:t>
            </a:r>
            <a:r>
              <a:rPr lang="en-US" sz="3200" dirty="0" smtClean="0"/>
              <a:t>&amp;</a:t>
            </a:r>
          </a:p>
          <a:p>
            <a:pPr marL="0" indent="0">
              <a:buNone/>
            </a:pPr>
            <a:r>
              <a:rPr lang="en-US" sz="3200" dirty="0"/>
              <a:t> </a:t>
            </a:r>
            <a:r>
              <a:rPr lang="en-US" sz="3200" dirty="0" smtClean="0"/>
              <a:t>    Dr.  Diane Hill</a:t>
            </a:r>
          </a:p>
          <a:p>
            <a:r>
              <a:rPr lang="en-US" sz="3200" dirty="0" smtClean="0"/>
              <a:t>The West Ward in Context – Senator Ronald Rice</a:t>
            </a:r>
          </a:p>
          <a:p>
            <a:r>
              <a:rPr lang="en-US" sz="3200" dirty="0" smtClean="0"/>
              <a:t>Presentations</a:t>
            </a:r>
          </a:p>
          <a:p>
            <a:pPr marL="457200" lvl="1" indent="0">
              <a:buNone/>
            </a:pPr>
            <a:r>
              <a:rPr lang="en-US" dirty="0" smtClean="0"/>
              <a:t> </a:t>
            </a:r>
            <a:r>
              <a:rPr lang="en-US" sz="2800" dirty="0" smtClean="0"/>
              <a:t>* Public Safety		* Economic Development</a:t>
            </a:r>
          </a:p>
          <a:p>
            <a:pPr marL="457200" lvl="1" indent="0">
              <a:buNone/>
            </a:pPr>
            <a:r>
              <a:rPr lang="en-US" sz="2800" dirty="0"/>
              <a:t> </a:t>
            </a:r>
            <a:r>
              <a:rPr lang="en-US" sz="2800" dirty="0" smtClean="0"/>
              <a:t>* Education		* Health</a:t>
            </a:r>
          </a:p>
          <a:p>
            <a:pPr marL="457200" lvl="1" indent="0">
              <a:buNone/>
            </a:pPr>
            <a:r>
              <a:rPr lang="en-US" sz="2800" dirty="0" smtClean="0"/>
              <a:t>  * Employment		* Housing</a:t>
            </a:r>
          </a:p>
          <a:p>
            <a:r>
              <a:rPr lang="en-US" sz="3200" dirty="0" smtClean="0"/>
              <a:t>Questions &amp; Dialogue </a:t>
            </a:r>
          </a:p>
          <a:p>
            <a:r>
              <a:rPr lang="en-US" sz="3200" dirty="0" smtClean="0"/>
              <a:t>Next Steps &amp; Wrap Up</a:t>
            </a:r>
            <a:endParaRPr lang="en-US" sz="3200" dirty="0"/>
          </a:p>
        </p:txBody>
      </p:sp>
    </p:spTree>
    <p:extLst>
      <p:ext uri="{BB962C8B-B14F-4D97-AF65-F5344CB8AC3E}">
        <p14:creationId xmlns:p14="http://schemas.microsoft.com/office/powerpoint/2010/main" val="24250930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8834" y="1281195"/>
            <a:ext cx="9577952" cy="1470025"/>
          </a:xfrm>
        </p:spPr>
        <p:txBody>
          <a:bodyPr>
            <a:normAutofit fontScale="90000"/>
          </a:bodyPr>
          <a:lstStyle/>
          <a:p>
            <a:pPr algn="l"/>
            <a:r>
              <a:rPr lang="en-US" b="1" dirty="0" smtClean="0">
                <a:solidFill>
                  <a:srgbClr val="FF0000"/>
                </a:solidFill>
                <a:effectLst>
                  <a:outerShdw blurRad="38100" dist="38100" dir="2700000" algn="tl">
                    <a:srgbClr val="000000">
                      <a:alpha val="43137"/>
                    </a:srgbClr>
                  </a:outerShdw>
                </a:effectLst>
              </a:rPr>
              <a:t>Center for Urban Youth and Families</a:t>
            </a:r>
            <a:endParaRPr lang="en-US" b="1" dirty="0">
              <a:solidFill>
                <a:srgbClr val="FF00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895600" y="3048000"/>
            <a:ext cx="6400800" cy="1752600"/>
          </a:xfrm>
        </p:spPr>
        <p:txBody>
          <a:bodyPr>
            <a:normAutofit fontScale="92500" lnSpcReduction="20000"/>
          </a:bodyPr>
          <a:lstStyle/>
          <a:p>
            <a:pPr algn="r"/>
            <a:r>
              <a:rPr lang="en-US" dirty="0" smtClean="0"/>
              <a:t>Felesia Bowen PhD, DNP, APN</a:t>
            </a:r>
          </a:p>
          <a:p>
            <a:pPr algn="r"/>
            <a:r>
              <a:rPr lang="en-US" dirty="0" smtClean="0"/>
              <a:t>Assistant Professor</a:t>
            </a:r>
          </a:p>
          <a:p>
            <a:pPr algn="r"/>
            <a:r>
              <a:rPr lang="en-US" dirty="0" smtClean="0"/>
              <a:t>Director, Center for Urban Youth and Families</a:t>
            </a:r>
          </a:p>
          <a:p>
            <a:pPr algn="r"/>
            <a:r>
              <a:rPr lang="en-US" dirty="0" smtClean="0"/>
              <a:t>Francois-Xavier </a:t>
            </a:r>
            <a:r>
              <a:rPr lang="en-US" dirty="0" err="1" smtClean="0"/>
              <a:t>Bagnoud</a:t>
            </a:r>
            <a:r>
              <a:rPr lang="en-US" dirty="0" smtClean="0"/>
              <a:t> Endowed Chair in Community Pediatric Nursing</a:t>
            </a:r>
            <a:endParaRPr lang="en-US" dirty="0"/>
          </a:p>
        </p:txBody>
      </p:sp>
    </p:spTree>
    <p:extLst>
      <p:ext uri="{BB962C8B-B14F-4D97-AF65-F5344CB8AC3E}">
        <p14:creationId xmlns:p14="http://schemas.microsoft.com/office/powerpoint/2010/main" val="22051128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342900" lvl="1" indent="-342900"/>
            <a:r>
              <a:rPr lang="en-US" dirty="0" smtClean="0"/>
              <a:t>Division of Science</a:t>
            </a:r>
          </a:p>
          <a:p>
            <a:r>
              <a:rPr lang="en-US" dirty="0" smtClean="0"/>
              <a:t>Interdisciplinary Research Center</a:t>
            </a:r>
          </a:p>
          <a:p>
            <a:pPr lvl="1"/>
            <a:r>
              <a:rPr lang="en-US" dirty="0" smtClean="0"/>
              <a:t>Nurses</a:t>
            </a:r>
          </a:p>
          <a:p>
            <a:pPr lvl="1"/>
            <a:r>
              <a:rPr lang="en-US" dirty="0" smtClean="0"/>
              <a:t>Physicians</a:t>
            </a:r>
          </a:p>
          <a:p>
            <a:pPr lvl="1"/>
            <a:r>
              <a:rPr lang="en-US" dirty="0" smtClean="0"/>
              <a:t>Dentists</a:t>
            </a:r>
          </a:p>
          <a:p>
            <a:pPr lvl="1"/>
            <a:r>
              <a:rPr lang="en-US" dirty="0" smtClean="0"/>
              <a:t>Social Workers</a:t>
            </a:r>
          </a:p>
          <a:p>
            <a:pPr lvl="1"/>
            <a:r>
              <a:rPr lang="en-US" dirty="0" smtClean="0"/>
              <a:t>Criminal Justice</a:t>
            </a:r>
          </a:p>
          <a:p>
            <a:pPr lvl="1"/>
            <a:r>
              <a:rPr lang="en-US" dirty="0" smtClean="0"/>
              <a:t>Anthropology</a:t>
            </a:r>
            <a:endParaRPr lang="en-US" dirty="0"/>
          </a:p>
        </p:txBody>
      </p:sp>
      <p:sp>
        <p:nvSpPr>
          <p:cNvPr id="4" name="Title 3"/>
          <p:cNvSpPr>
            <a:spLocks noGrp="1"/>
          </p:cNvSpPr>
          <p:nvPr>
            <p:ph type="title"/>
          </p:nvPr>
        </p:nvSpPr>
        <p:spPr>
          <a:xfrm>
            <a:off x="839492" y="365125"/>
            <a:ext cx="10515600" cy="1325563"/>
          </a:xfrm>
        </p:spPr>
        <p:txBody>
          <a:bodyPr/>
          <a:lstStyle/>
          <a:p>
            <a:r>
              <a:rPr lang="en-US" sz="6600" b="1" dirty="0" smtClean="0">
                <a:solidFill>
                  <a:srgbClr val="FF0000"/>
                </a:solidFill>
                <a:effectLst>
                  <a:outerShdw blurRad="38100" dist="38100" dir="2700000" algn="tl">
                    <a:srgbClr val="000000">
                      <a:alpha val="43137"/>
                    </a:srgbClr>
                  </a:outerShdw>
                </a:effectLst>
              </a:rPr>
              <a:t>CUYF</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96937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342900" lvl="1" indent="-342900"/>
            <a:r>
              <a:rPr lang="en-US" dirty="0" smtClean="0"/>
              <a:t>Division of Science</a:t>
            </a:r>
          </a:p>
          <a:p>
            <a:r>
              <a:rPr lang="en-US" dirty="0" smtClean="0"/>
              <a:t>Interdisciplinary Research Center</a:t>
            </a:r>
          </a:p>
          <a:p>
            <a:pPr lvl="1"/>
            <a:r>
              <a:rPr lang="en-US" dirty="0" smtClean="0"/>
              <a:t>Nurses</a:t>
            </a:r>
          </a:p>
          <a:p>
            <a:pPr lvl="1"/>
            <a:r>
              <a:rPr lang="en-US" dirty="0" smtClean="0"/>
              <a:t>Physicians</a:t>
            </a:r>
          </a:p>
          <a:p>
            <a:pPr lvl="1"/>
            <a:r>
              <a:rPr lang="en-US" dirty="0" smtClean="0"/>
              <a:t>Dentists</a:t>
            </a:r>
          </a:p>
          <a:p>
            <a:pPr lvl="1"/>
            <a:r>
              <a:rPr lang="en-US" dirty="0" smtClean="0"/>
              <a:t>Social Workers</a:t>
            </a:r>
          </a:p>
          <a:p>
            <a:pPr lvl="1"/>
            <a:r>
              <a:rPr lang="en-US" dirty="0" smtClean="0"/>
              <a:t>Criminal Justice</a:t>
            </a:r>
          </a:p>
          <a:p>
            <a:pPr lvl="1"/>
            <a:r>
              <a:rPr lang="en-US" dirty="0" smtClean="0"/>
              <a:t>Anthropology</a:t>
            </a:r>
            <a:endParaRPr lang="en-US" dirty="0"/>
          </a:p>
        </p:txBody>
      </p:sp>
      <p:sp>
        <p:nvSpPr>
          <p:cNvPr id="4" name="Title 3"/>
          <p:cNvSpPr>
            <a:spLocks noGrp="1"/>
          </p:cNvSpPr>
          <p:nvPr>
            <p:ph type="title"/>
          </p:nvPr>
        </p:nvSpPr>
        <p:spPr/>
        <p:txBody>
          <a:bodyPr>
            <a:normAutofit/>
          </a:bodyPr>
          <a:lstStyle/>
          <a:p>
            <a:r>
              <a:rPr lang="en-US" sz="6600" b="1" dirty="0">
                <a:solidFill>
                  <a:srgbClr val="FF0000"/>
                </a:solidFill>
                <a:effectLst>
                  <a:outerShdw blurRad="38100" dist="38100" dir="2700000" algn="tl">
                    <a:srgbClr val="000000">
                      <a:alpha val="43137"/>
                    </a:srgbClr>
                  </a:outerShdw>
                </a:effectLst>
              </a:rPr>
              <a:t>CUYF</a:t>
            </a:r>
            <a:endParaRPr lang="en-US" sz="6600" dirty="0"/>
          </a:p>
        </p:txBody>
      </p:sp>
    </p:spTree>
    <p:extLst>
      <p:ext uri="{BB962C8B-B14F-4D97-AF65-F5344CB8AC3E}">
        <p14:creationId xmlns:p14="http://schemas.microsoft.com/office/powerpoint/2010/main" val="10001454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Community based research</a:t>
            </a:r>
          </a:p>
          <a:p>
            <a:r>
              <a:rPr lang="en-US" dirty="0" smtClean="0"/>
              <a:t>Evidence based programs</a:t>
            </a:r>
          </a:p>
          <a:p>
            <a:r>
              <a:rPr lang="en-US" dirty="0" smtClean="0"/>
              <a:t>Health Fairs</a:t>
            </a:r>
          </a:p>
          <a:p>
            <a:r>
              <a:rPr lang="en-US" dirty="0" smtClean="0"/>
              <a:t>Community Partnerships </a:t>
            </a:r>
          </a:p>
          <a:p>
            <a:pPr lvl="1"/>
            <a:r>
              <a:rPr lang="en-US" dirty="0" smtClean="0"/>
              <a:t>Newark Public Schools</a:t>
            </a:r>
          </a:p>
          <a:p>
            <a:pPr lvl="1"/>
            <a:r>
              <a:rPr lang="en-US" dirty="0"/>
              <a:t>Chart Schools </a:t>
            </a:r>
          </a:p>
          <a:p>
            <a:pPr lvl="1"/>
            <a:r>
              <a:rPr lang="en-US" dirty="0" smtClean="0"/>
              <a:t>Head Start Programs</a:t>
            </a:r>
          </a:p>
          <a:p>
            <a:pPr lvl="1"/>
            <a:r>
              <a:rPr lang="en-US" dirty="0" smtClean="0"/>
              <a:t>Daycare Centers</a:t>
            </a:r>
          </a:p>
          <a:p>
            <a:pPr lvl="1"/>
            <a:r>
              <a:rPr lang="en-US" dirty="0" smtClean="0"/>
              <a:t>Medical and Dental Providers</a:t>
            </a:r>
          </a:p>
          <a:p>
            <a:pPr lvl="1"/>
            <a:r>
              <a:rPr lang="en-US" dirty="0" smtClean="0"/>
              <a:t>Federally Qualified Health Centers</a:t>
            </a:r>
          </a:p>
          <a:p>
            <a:pPr lvl="1"/>
            <a:endParaRPr lang="en-US" dirty="0" smtClean="0"/>
          </a:p>
          <a:p>
            <a:pPr marL="457200" lvl="1" indent="0">
              <a:buNone/>
            </a:pPr>
            <a:endParaRPr lang="en-US" dirty="0" smtClean="0"/>
          </a:p>
        </p:txBody>
      </p:sp>
      <p:sp>
        <p:nvSpPr>
          <p:cNvPr id="2" name="Title 1"/>
          <p:cNvSpPr>
            <a:spLocks noGrp="1"/>
          </p:cNvSpPr>
          <p:nvPr>
            <p:ph type="title"/>
          </p:nvPr>
        </p:nvSpPr>
        <p:spPr/>
        <p:txBody>
          <a:bodyPr>
            <a:normAutofit/>
          </a:bodyPr>
          <a:lstStyle/>
          <a:p>
            <a:r>
              <a:rPr lang="en-US" sz="6000" b="1" dirty="0">
                <a:solidFill>
                  <a:srgbClr val="FF0000"/>
                </a:solidFill>
                <a:effectLst>
                  <a:outerShdw blurRad="38100" dist="38100" dir="2700000" algn="tl">
                    <a:srgbClr val="000000">
                      <a:alpha val="43137"/>
                    </a:srgbClr>
                  </a:outerShdw>
                </a:effectLst>
              </a:rPr>
              <a:t>CUYF</a:t>
            </a:r>
            <a:endParaRPr lang="en-US" sz="6000" dirty="0"/>
          </a:p>
        </p:txBody>
      </p:sp>
    </p:spTree>
    <p:extLst>
      <p:ext uri="{BB962C8B-B14F-4D97-AF65-F5344CB8AC3E}">
        <p14:creationId xmlns:p14="http://schemas.microsoft.com/office/powerpoint/2010/main" val="41955262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lgn="ctr">
              <a:buNone/>
            </a:pPr>
            <a:r>
              <a:rPr lang="en-US" dirty="0" smtClean="0"/>
              <a:t>Questions???</a:t>
            </a:r>
          </a:p>
          <a:p>
            <a:pPr marL="0" indent="0">
              <a:buNone/>
            </a:pPr>
            <a:endParaRPr lang="en-US" dirty="0"/>
          </a:p>
          <a:p>
            <a:pPr marL="0" indent="0">
              <a:buNone/>
            </a:pPr>
            <a:r>
              <a:rPr lang="en-US" dirty="0" smtClean="0"/>
              <a:t>Contact:</a:t>
            </a:r>
          </a:p>
          <a:p>
            <a:pPr marL="0" indent="0">
              <a:buNone/>
            </a:pPr>
            <a:r>
              <a:rPr lang="en-US" dirty="0" smtClean="0">
                <a:hlinkClick r:id="rId2"/>
              </a:rPr>
              <a:t>fbowen@sn.rutgers.edu</a:t>
            </a:r>
            <a:endParaRPr lang="en-US" dirty="0" smtClean="0"/>
          </a:p>
          <a:p>
            <a:pPr marL="0" indent="0">
              <a:buNone/>
            </a:pPr>
            <a:r>
              <a:rPr lang="en-US" dirty="0" smtClean="0">
                <a:hlinkClick r:id="rId3"/>
              </a:rPr>
              <a:t>cuyf@rutgers.edu</a:t>
            </a:r>
            <a:endParaRPr lang="en-US" dirty="0" smtClean="0"/>
          </a:p>
          <a:p>
            <a:pPr marL="0" indent="0">
              <a:buNone/>
            </a:pPr>
            <a:r>
              <a:rPr lang="en-US" dirty="0" smtClean="0"/>
              <a:t>Phone: 973-353-3843</a:t>
            </a:r>
          </a:p>
          <a:p>
            <a:pPr marL="0" indent="0">
              <a:buNone/>
            </a:pPr>
            <a:r>
              <a:rPr lang="en-US" dirty="0" smtClean="0"/>
              <a:t>Twitter @</a:t>
            </a:r>
            <a:r>
              <a:rPr lang="en-US" dirty="0" err="1" smtClean="0"/>
              <a:t>felesiabowen</a:t>
            </a:r>
            <a:r>
              <a:rPr lang="en-US" dirty="0" smtClean="0"/>
              <a:t>   I  @</a:t>
            </a:r>
            <a:r>
              <a:rPr lang="en-US" dirty="0" err="1" smtClean="0"/>
              <a:t>cuyfRutgers</a:t>
            </a:r>
            <a:endParaRPr lang="en-US" dirty="0" smtClean="0"/>
          </a:p>
          <a:p>
            <a:pPr marL="0" indent="0">
              <a:buNone/>
            </a:pPr>
            <a:endParaRPr lang="en-US" dirty="0"/>
          </a:p>
        </p:txBody>
      </p:sp>
      <p:sp>
        <p:nvSpPr>
          <p:cNvPr id="2" name="Title 1"/>
          <p:cNvSpPr>
            <a:spLocks noGrp="1"/>
          </p:cNvSpPr>
          <p:nvPr>
            <p:ph type="title"/>
          </p:nvPr>
        </p:nvSpPr>
        <p:spPr/>
        <p:txBody>
          <a:bodyPr>
            <a:normAutofit/>
          </a:bodyPr>
          <a:lstStyle/>
          <a:p>
            <a:r>
              <a:rPr lang="en-US" sz="6600" b="1" dirty="0">
                <a:solidFill>
                  <a:srgbClr val="FF0000"/>
                </a:solidFill>
                <a:effectLst>
                  <a:outerShdw blurRad="38100" dist="38100" dir="2700000" algn="tl">
                    <a:srgbClr val="000000">
                      <a:alpha val="43137"/>
                    </a:srgbClr>
                  </a:outerShdw>
                </a:effectLst>
              </a:rPr>
              <a:t>CUYF</a:t>
            </a:r>
            <a:endParaRPr lang="en-US" sz="6600" dirty="0"/>
          </a:p>
        </p:txBody>
      </p:sp>
    </p:spTree>
    <p:extLst>
      <p:ext uri="{BB962C8B-B14F-4D97-AF65-F5344CB8AC3E}">
        <p14:creationId xmlns:p14="http://schemas.microsoft.com/office/powerpoint/2010/main" val="6614931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
            <a:ext cx="8991600" cy="2049516"/>
          </a:xfrm>
        </p:spPr>
        <p:txBody>
          <a:bodyPr>
            <a:noAutofit/>
          </a:bodyPr>
          <a:lstStyle/>
          <a:p>
            <a:r>
              <a:rPr lang="en-US" sz="4800" b="1" dirty="0" smtClean="0">
                <a:ln w="0"/>
                <a:solidFill>
                  <a:schemeClr val="accent1">
                    <a:lumMod val="75000"/>
                  </a:schemeClr>
                </a:solidFill>
                <a:effectLst>
                  <a:outerShdw blurRad="38100" dist="25400" dir="5400000" algn="ctr" rotWithShape="0">
                    <a:srgbClr val="6E747A">
                      <a:alpha val="43000"/>
                    </a:srgbClr>
                  </a:outerShdw>
                </a:effectLst>
              </a:rPr>
              <a:t>Believe </a:t>
            </a:r>
            <a:r>
              <a:rPr lang="en-US" sz="4800" b="1" dirty="0">
                <a:ln w="0"/>
                <a:solidFill>
                  <a:schemeClr val="accent1">
                    <a:lumMod val="75000"/>
                  </a:schemeClr>
                </a:solidFill>
                <a:effectLst>
                  <a:outerShdw blurRad="38100" dist="25400" dir="5400000" algn="ctr" rotWithShape="0">
                    <a:srgbClr val="6E747A">
                      <a:alpha val="43000"/>
                    </a:srgbClr>
                  </a:outerShdw>
                </a:effectLst>
              </a:rPr>
              <a:t>in a Healthy </a:t>
            </a:r>
            <a:r>
              <a:rPr lang="en-US" sz="4800" b="1" dirty="0" smtClean="0">
                <a:ln w="0"/>
                <a:solidFill>
                  <a:schemeClr val="accent1">
                    <a:lumMod val="75000"/>
                  </a:schemeClr>
                </a:solidFill>
                <a:effectLst>
                  <a:outerShdw blurRad="38100" dist="25400" dir="5400000" algn="ctr" rotWithShape="0">
                    <a:srgbClr val="6E747A">
                      <a:alpha val="43000"/>
                    </a:srgbClr>
                  </a:outerShdw>
                </a:effectLst>
              </a:rPr>
              <a:t>Newark</a:t>
            </a:r>
            <a:br>
              <a:rPr lang="en-US" sz="4800" b="1" dirty="0" smtClean="0">
                <a:ln w="0"/>
                <a:solidFill>
                  <a:schemeClr val="accent1">
                    <a:lumMod val="75000"/>
                  </a:schemeClr>
                </a:solidFill>
                <a:effectLst>
                  <a:outerShdw blurRad="38100" dist="25400" dir="5400000" algn="ctr" rotWithShape="0">
                    <a:srgbClr val="6E747A">
                      <a:alpha val="43000"/>
                    </a:srgbClr>
                  </a:outerShdw>
                </a:effectLst>
              </a:rPr>
            </a:br>
            <a:r>
              <a:rPr lang="en-US" sz="2400" b="1" dirty="0" smtClean="0">
                <a:ln w="0"/>
                <a:solidFill>
                  <a:schemeClr val="accent1">
                    <a:lumMod val="75000"/>
                  </a:schemeClr>
                </a:solidFill>
                <a:effectLst>
                  <a:outerShdw blurRad="38100" dist="25400" dir="5400000" algn="ctr" rotWithShape="0">
                    <a:srgbClr val="6E747A">
                      <a:alpha val="43000"/>
                    </a:srgbClr>
                  </a:outerShdw>
                </a:effectLst>
              </a:rPr>
              <a:t>NJHI: Building a Culture of Health in NJ Communities Moving to </a:t>
            </a:r>
            <a:r>
              <a:rPr lang="en-US" sz="2400" b="1" dirty="0" smtClean="0">
                <a:ln w="0"/>
                <a:solidFill>
                  <a:schemeClr val="accent1">
                    <a:lumMod val="75000"/>
                  </a:schemeClr>
                </a:solidFill>
                <a:effectLst>
                  <a:outerShdw blurRad="38100" dist="25400" dir="5400000" algn="ctr" rotWithShape="0">
                    <a:srgbClr val="6E747A">
                      <a:alpha val="43000"/>
                    </a:srgbClr>
                  </a:outerShdw>
                </a:effectLst>
              </a:rPr>
              <a:t>Action</a:t>
            </a:r>
            <a:r>
              <a:rPr lang="en-US" sz="2400" b="1" dirty="0" smtClean="0">
                <a:ln w="0"/>
                <a:solidFill>
                  <a:schemeClr val="accent1">
                    <a:lumMod val="75000"/>
                  </a:schemeClr>
                </a:solidFill>
                <a:effectLst>
                  <a:outerShdw blurRad="38100" dist="25400" dir="5400000" algn="ctr" rotWithShape="0">
                    <a:srgbClr val="6E747A">
                      <a:alpha val="43000"/>
                    </a:srgbClr>
                  </a:outerShdw>
                </a:effectLst>
              </a:rPr>
              <a:t/>
            </a:r>
            <a:br>
              <a:rPr lang="en-US" sz="2400" b="1" dirty="0" smtClean="0">
                <a:ln w="0"/>
                <a:solidFill>
                  <a:schemeClr val="accent1">
                    <a:lumMod val="75000"/>
                  </a:schemeClr>
                </a:solidFill>
                <a:effectLst>
                  <a:outerShdw blurRad="38100" dist="25400" dir="5400000" algn="ctr" rotWithShape="0">
                    <a:srgbClr val="6E747A">
                      <a:alpha val="43000"/>
                    </a:srgbClr>
                  </a:outerShdw>
                </a:effectLst>
              </a:rPr>
            </a:br>
            <a:r>
              <a:rPr lang="en-US" sz="2400" b="1" dirty="0" smtClean="0">
                <a:ln w="0"/>
                <a:solidFill>
                  <a:schemeClr val="accent1">
                    <a:lumMod val="75000"/>
                  </a:schemeClr>
                </a:solidFill>
                <a:effectLst>
                  <a:outerShdw blurRad="38100" dist="25400" dir="5400000" algn="ctr" rotWithShape="0">
                    <a:srgbClr val="6E747A">
                      <a:alpha val="43000"/>
                    </a:srgbClr>
                  </a:outerShdw>
                </a:effectLst>
              </a:rPr>
              <a:t>Project period: July 1, 2015 – June 30, 2019</a:t>
            </a:r>
            <a:br>
              <a:rPr lang="en-US" sz="2400" b="1" dirty="0" smtClean="0">
                <a:ln w="0"/>
                <a:solidFill>
                  <a:schemeClr val="accent1">
                    <a:lumMod val="75000"/>
                  </a:schemeClr>
                </a:solidFill>
                <a:effectLst>
                  <a:outerShdw blurRad="38100" dist="25400" dir="5400000" algn="ctr" rotWithShape="0">
                    <a:srgbClr val="6E747A">
                      <a:alpha val="43000"/>
                    </a:srgbClr>
                  </a:outerShdw>
                </a:effectLst>
              </a:rPr>
            </a:br>
            <a:r>
              <a:rPr lang="en-US" sz="2400" b="1" dirty="0" smtClean="0">
                <a:ln w="0"/>
                <a:solidFill>
                  <a:schemeClr val="accent1">
                    <a:lumMod val="75000"/>
                  </a:schemeClr>
                </a:solidFill>
                <a:effectLst>
                  <a:outerShdw blurRad="38100" dist="25400" dir="5400000" algn="ctr" rotWithShape="0">
                    <a:srgbClr val="6E747A">
                      <a:alpha val="43000"/>
                    </a:srgbClr>
                  </a:outerShdw>
                </a:effectLst>
              </a:rPr>
              <a:t>This project will cover the South and West Wards in Newark</a:t>
            </a:r>
            <a:endParaRPr lang="en-US" sz="4800" b="1" dirty="0">
              <a:ln w="0"/>
              <a:solidFill>
                <a:schemeClr val="accent1">
                  <a:lumMod val="75000"/>
                </a:schemeClr>
              </a:solidFill>
              <a:effectLst>
                <a:outerShdw blurRad="38100" dist="25400" dir="5400000" algn="ctr" rotWithShape="0">
                  <a:srgbClr val="6E747A">
                    <a:alpha val="43000"/>
                  </a:srgbClr>
                </a:outerShdw>
              </a:effectLst>
            </a:endParaRPr>
          </a:p>
        </p:txBody>
      </p:sp>
      <p:sp>
        <p:nvSpPr>
          <p:cNvPr id="3" name="Subtitle 2"/>
          <p:cNvSpPr>
            <a:spLocks noGrp="1"/>
          </p:cNvSpPr>
          <p:nvPr>
            <p:ph type="subTitle" idx="1"/>
          </p:nvPr>
        </p:nvSpPr>
        <p:spPr>
          <a:xfrm>
            <a:off x="1828800" y="2049516"/>
            <a:ext cx="8686800" cy="4427483"/>
          </a:xfrm>
        </p:spPr>
        <p:txBody>
          <a:bodyPr>
            <a:normAutofit fontScale="32500" lnSpcReduction="20000"/>
          </a:bodyPr>
          <a:lstStyle/>
          <a:p>
            <a:r>
              <a:rPr lang="en-US" sz="12300" u="sng" dirty="0"/>
              <a:t>Three Impact Teams:</a:t>
            </a:r>
          </a:p>
          <a:p>
            <a:endParaRPr lang="en-US" sz="4300" dirty="0"/>
          </a:p>
          <a:p>
            <a:endParaRPr lang="en-US" sz="4300" dirty="0"/>
          </a:p>
          <a:p>
            <a:pPr algn="l"/>
            <a:r>
              <a:rPr lang="en-US" sz="8000" u="sng" dirty="0">
                <a:effectLst>
                  <a:outerShdw blurRad="38100" dist="38100" dir="2700000" algn="tl">
                    <a:srgbClr val="000000">
                      <a:alpha val="43137"/>
                    </a:srgbClr>
                  </a:outerShdw>
                </a:effectLst>
              </a:rPr>
              <a:t>Healthy Homes </a:t>
            </a:r>
            <a:r>
              <a:rPr lang="en-US" sz="7400" dirty="0"/>
              <a:t>– focusing on lead exposure and asthma triggers</a:t>
            </a:r>
          </a:p>
          <a:p>
            <a:pPr algn="l"/>
            <a:endParaRPr lang="en-US" sz="7400" dirty="0"/>
          </a:p>
          <a:p>
            <a:pPr algn="l"/>
            <a:r>
              <a:rPr lang="en-US" sz="8000" u="sng" dirty="0">
                <a:effectLst>
                  <a:outerShdw blurRad="38100" dist="38100" dir="2700000" algn="tl">
                    <a:srgbClr val="000000">
                      <a:alpha val="43137"/>
                    </a:srgbClr>
                  </a:outerShdw>
                </a:effectLst>
              </a:rPr>
              <a:t>Food and Fitness </a:t>
            </a:r>
            <a:r>
              <a:rPr lang="en-US" sz="8000" dirty="0"/>
              <a:t>– striving to prevent and treat adult and childhood obesity</a:t>
            </a:r>
          </a:p>
          <a:p>
            <a:pPr algn="l"/>
            <a:endParaRPr lang="en-US" sz="8000" dirty="0"/>
          </a:p>
          <a:p>
            <a:pPr algn="l"/>
            <a:r>
              <a:rPr lang="en-US" sz="8000" u="sng" dirty="0">
                <a:effectLst>
                  <a:outerShdw blurRad="38100" dist="38100" dir="2700000" algn="tl">
                    <a:srgbClr val="000000">
                      <a:alpha val="43137"/>
                    </a:srgbClr>
                  </a:outerShdw>
                </a:effectLst>
              </a:rPr>
              <a:t>Adverse Childhood Experiences </a:t>
            </a:r>
            <a:r>
              <a:rPr lang="en-US" sz="8000" dirty="0">
                <a:effectLst>
                  <a:outerShdw blurRad="38100" dist="38100" dir="2700000" algn="tl">
                    <a:srgbClr val="000000">
                      <a:alpha val="43137"/>
                    </a:srgbClr>
                  </a:outerShdw>
                </a:effectLst>
              </a:rPr>
              <a:t>– </a:t>
            </a:r>
            <a:r>
              <a:rPr lang="en-US" sz="8000" dirty="0"/>
              <a:t>reducing ACE’s while creating trauma informed schools and health care providers</a:t>
            </a:r>
          </a:p>
        </p:txBody>
      </p:sp>
    </p:spTree>
    <p:extLst>
      <p:ext uri="{BB962C8B-B14F-4D97-AF65-F5344CB8AC3E}">
        <p14:creationId xmlns:p14="http://schemas.microsoft.com/office/powerpoint/2010/main" val="14791172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752600" y="228600"/>
            <a:ext cx="8763000" cy="6453424"/>
          </a:xfrm>
        </p:spPr>
      </p:pic>
    </p:spTree>
    <p:extLst>
      <p:ext uri="{BB962C8B-B14F-4D97-AF65-F5344CB8AC3E}">
        <p14:creationId xmlns:p14="http://schemas.microsoft.com/office/powerpoint/2010/main" val="2303425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6027" y="1"/>
            <a:ext cx="10817773" cy="1040523"/>
          </a:xfrm>
        </p:spPr>
        <p:txBody>
          <a:bodyPr/>
          <a:lstStyle/>
          <a:p>
            <a:r>
              <a:rPr lang="en-US" b="1" dirty="0" smtClean="0">
                <a:solidFill>
                  <a:schemeClr val="accent1">
                    <a:lumMod val="75000"/>
                  </a:schemeClr>
                </a:solidFill>
                <a:effectLst>
                  <a:outerShdw blurRad="38100" dist="38100" dir="2700000" algn="tl">
                    <a:srgbClr val="000000">
                      <a:alpha val="43137"/>
                    </a:srgbClr>
                  </a:outerShdw>
                </a:effectLst>
              </a:rPr>
              <a:t>Steering Committee</a:t>
            </a:r>
            <a:endParaRPr lang="en-US" b="1" dirty="0">
              <a:solidFill>
                <a:schemeClr val="accent1">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536027" y="898634"/>
            <a:ext cx="5896303" cy="5959366"/>
          </a:xfrm>
        </p:spPr>
        <p:txBody>
          <a:bodyPr>
            <a:noAutofit/>
          </a:bodyPr>
          <a:lstStyle/>
          <a:p>
            <a:pPr marL="0" indent="0">
              <a:buNone/>
            </a:pPr>
            <a:r>
              <a:rPr lang="en-US" sz="1650" b="1" dirty="0" smtClean="0"/>
              <a:t>Monique Baptiste-Good</a:t>
            </a:r>
            <a:br>
              <a:rPr lang="en-US" sz="1650" b="1" dirty="0" smtClean="0"/>
            </a:br>
            <a:r>
              <a:rPr lang="en-US" sz="1650" b="1" dirty="0" smtClean="0"/>
              <a:t>Project Director, Newark Strong Healthy Communities Initiative</a:t>
            </a:r>
            <a:br>
              <a:rPr lang="en-US" sz="1650" b="1" dirty="0" smtClean="0"/>
            </a:br>
            <a:r>
              <a:rPr lang="en-US" sz="1650" b="1" dirty="0" smtClean="0"/>
              <a:t/>
            </a:r>
            <a:br>
              <a:rPr lang="en-US" sz="1650" b="1" dirty="0" smtClean="0"/>
            </a:br>
            <a:r>
              <a:rPr lang="en-US" sz="1650" b="1" dirty="0" smtClean="0"/>
              <a:t>Michael Bright</a:t>
            </a:r>
            <a:br>
              <a:rPr lang="en-US" sz="1650" b="1" dirty="0" smtClean="0"/>
            </a:br>
            <a:r>
              <a:rPr lang="en-US" sz="1650" b="1" dirty="0" smtClean="0"/>
              <a:t>President/CEO, YMCA of Newark and Vicinity</a:t>
            </a:r>
            <a:br>
              <a:rPr lang="en-US" sz="1650" b="1" dirty="0" smtClean="0"/>
            </a:br>
            <a:r>
              <a:rPr lang="en-US" sz="1650" b="1" dirty="0" smtClean="0"/>
              <a:t/>
            </a:r>
            <a:br>
              <a:rPr lang="en-US" sz="1650" b="1" dirty="0" smtClean="0"/>
            </a:br>
            <a:r>
              <a:rPr lang="en-US" sz="1650" b="1" dirty="0" smtClean="0"/>
              <a:t>Tia Collier</a:t>
            </a:r>
            <a:br>
              <a:rPr lang="en-US" sz="1650" b="1" dirty="0" smtClean="0"/>
            </a:br>
            <a:r>
              <a:rPr lang="en-US" sz="1650" b="1" dirty="0" smtClean="0"/>
              <a:t>Project Director, Newark Fairmount Promise Neighborhood</a:t>
            </a:r>
            <a:br>
              <a:rPr lang="en-US" sz="1650" b="1" dirty="0" smtClean="0"/>
            </a:br>
            <a:r>
              <a:rPr lang="en-US" sz="1650" b="1" dirty="0" smtClean="0"/>
              <a:t/>
            </a:r>
            <a:br>
              <a:rPr lang="en-US" sz="1650" b="1" dirty="0" smtClean="0"/>
            </a:br>
            <a:r>
              <a:rPr lang="en-US" sz="1650" b="1" dirty="0" smtClean="0"/>
              <a:t>Vivian Cox Fraser</a:t>
            </a:r>
            <a:br>
              <a:rPr lang="en-US" sz="1650" b="1" dirty="0" smtClean="0"/>
            </a:br>
            <a:r>
              <a:rPr lang="en-US" sz="1650" b="1" dirty="0" smtClean="0"/>
              <a:t>President/CEO, Urban League of Essex County</a:t>
            </a:r>
            <a:br>
              <a:rPr lang="en-US" sz="1650" b="1" dirty="0" smtClean="0"/>
            </a:br>
            <a:r>
              <a:rPr lang="en-US" sz="1650" b="1" dirty="0" smtClean="0"/>
              <a:t/>
            </a:r>
            <a:br>
              <a:rPr lang="en-US" sz="1650" b="1" dirty="0" smtClean="0"/>
            </a:br>
            <a:r>
              <a:rPr lang="en-US" sz="1650" b="1" dirty="0" smtClean="0"/>
              <a:t>Rhonda Lewis</a:t>
            </a:r>
            <a:br>
              <a:rPr lang="en-US" sz="1650" b="1" dirty="0" smtClean="0"/>
            </a:br>
            <a:r>
              <a:rPr lang="en-US" sz="1650" b="1" dirty="0" smtClean="0"/>
              <a:t>Executive Director, Greater Newark LISC</a:t>
            </a:r>
            <a:br>
              <a:rPr lang="en-US" sz="1650" b="1" dirty="0" smtClean="0"/>
            </a:br>
            <a:r>
              <a:rPr lang="en-US" sz="1650" b="1" dirty="0" smtClean="0"/>
              <a:t/>
            </a:r>
            <a:br>
              <a:rPr lang="en-US" sz="1650" b="1" dirty="0" smtClean="0"/>
            </a:br>
            <a:r>
              <a:rPr lang="en-US" sz="1650" b="1" dirty="0" smtClean="0"/>
              <a:t>Keri </a:t>
            </a:r>
            <a:r>
              <a:rPr lang="en-US" sz="1650" b="1" dirty="0" err="1" smtClean="0"/>
              <a:t>Logosso-Misurell</a:t>
            </a:r>
            <a:r>
              <a:rPr lang="en-US" sz="1650" b="1" dirty="0" smtClean="0"/>
              <a:t/>
            </a:r>
            <a:br>
              <a:rPr lang="en-US" sz="1650" b="1" dirty="0" smtClean="0"/>
            </a:br>
            <a:r>
              <a:rPr lang="en-US" sz="1650" b="1" dirty="0" smtClean="0"/>
              <a:t>Executive Director, Greater Newark Healthcare Coalition</a:t>
            </a:r>
            <a:br>
              <a:rPr lang="en-US" sz="1650" b="1" dirty="0" smtClean="0"/>
            </a:br>
            <a:r>
              <a:rPr lang="en-US" sz="1650" b="1" dirty="0" smtClean="0"/>
              <a:t/>
            </a:r>
            <a:br>
              <a:rPr lang="en-US" sz="1650" b="1" dirty="0" smtClean="0"/>
            </a:br>
            <a:r>
              <a:rPr lang="en-US" sz="1650" b="1" dirty="0" smtClean="0"/>
              <a:t>John Mooney</a:t>
            </a:r>
            <a:br>
              <a:rPr lang="en-US" sz="1650" b="1" dirty="0" smtClean="0"/>
            </a:br>
            <a:r>
              <a:rPr lang="en-US" sz="1650" b="1" dirty="0" smtClean="0"/>
              <a:t>CEO and Founding Editor, </a:t>
            </a:r>
            <a:r>
              <a:rPr lang="en-US" sz="1650" b="1" dirty="0" err="1" smtClean="0"/>
              <a:t>NJSpotlight</a:t>
            </a:r>
            <a:r>
              <a:rPr lang="en-US" sz="1650" b="1" dirty="0" smtClean="0"/>
              <a:t/>
            </a:r>
            <a:br>
              <a:rPr lang="en-US" sz="1650" b="1" dirty="0" smtClean="0"/>
            </a:br>
            <a:r>
              <a:rPr lang="en-US" sz="1650" b="1" dirty="0" smtClean="0"/>
              <a:t/>
            </a:r>
            <a:br>
              <a:rPr lang="en-US" sz="1650" b="1" dirty="0" smtClean="0"/>
            </a:br>
            <a:r>
              <a:rPr lang="en-US" sz="1650" b="1" dirty="0" smtClean="0"/>
              <a:t>Margarita Muniz</a:t>
            </a:r>
            <a:br>
              <a:rPr lang="en-US" sz="1650" b="1" dirty="0" smtClean="0"/>
            </a:br>
            <a:r>
              <a:rPr lang="en-US" sz="1650" b="1" dirty="0" smtClean="0"/>
              <a:t>Executive Director, Family and Community Engagement, Newark Public Schools</a:t>
            </a:r>
            <a:br>
              <a:rPr lang="en-US" sz="1650" b="1" dirty="0" smtClean="0"/>
            </a:br>
            <a:endParaRPr lang="en-US" sz="1650" b="1" dirty="0"/>
          </a:p>
        </p:txBody>
      </p:sp>
      <p:sp>
        <p:nvSpPr>
          <p:cNvPr id="4" name="Content Placeholder 3"/>
          <p:cNvSpPr>
            <a:spLocks noGrp="1"/>
          </p:cNvSpPr>
          <p:nvPr>
            <p:ph sz="half" idx="2"/>
          </p:nvPr>
        </p:nvSpPr>
        <p:spPr>
          <a:xfrm>
            <a:off x="6432330" y="898634"/>
            <a:ext cx="5759670" cy="5707118"/>
          </a:xfrm>
        </p:spPr>
        <p:txBody>
          <a:bodyPr>
            <a:noAutofit/>
          </a:bodyPr>
          <a:lstStyle/>
          <a:p>
            <a:pPr marL="0" indent="0">
              <a:buNone/>
            </a:pPr>
            <a:r>
              <a:rPr lang="en-US" sz="1600" b="1" dirty="0" smtClean="0">
                <a:latin typeface="+mj-lt"/>
              </a:rPr>
              <a:t>Denise V. Rodgers</a:t>
            </a:r>
            <a:br>
              <a:rPr lang="en-US" sz="1600" b="1" dirty="0" smtClean="0">
                <a:latin typeface="+mj-lt"/>
              </a:rPr>
            </a:br>
            <a:r>
              <a:rPr lang="en-US" sz="1600" b="1" dirty="0" smtClean="0">
                <a:latin typeface="+mj-lt"/>
              </a:rPr>
              <a:t>Vice Chancellor for </a:t>
            </a:r>
            <a:r>
              <a:rPr lang="en-US" sz="1600" b="1" dirty="0" err="1" smtClean="0">
                <a:latin typeface="+mj-lt"/>
              </a:rPr>
              <a:t>Interprofessional</a:t>
            </a:r>
            <a:r>
              <a:rPr lang="en-US" sz="1600" b="1" dirty="0" smtClean="0">
                <a:latin typeface="+mj-lt"/>
              </a:rPr>
              <a:t> Programs, Rutgers Biomedical and Health Sciences</a:t>
            </a:r>
            <a:br>
              <a:rPr lang="en-US" sz="1600" b="1" dirty="0" smtClean="0">
                <a:latin typeface="+mj-lt"/>
              </a:rPr>
            </a:br>
            <a:r>
              <a:rPr lang="en-US" sz="1600" b="1" dirty="0" smtClean="0">
                <a:latin typeface="+mj-lt"/>
              </a:rPr>
              <a:t/>
            </a:r>
            <a:br>
              <a:rPr lang="en-US" sz="1600" b="1" dirty="0" smtClean="0">
                <a:latin typeface="+mj-lt"/>
              </a:rPr>
            </a:br>
            <a:r>
              <a:rPr lang="en-US" sz="1600" b="1" dirty="0" smtClean="0">
                <a:latin typeface="+mj-lt"/>
              </a:rPr>
              <a:t>Kate Shoemaker</a:t>
            </a:r>
            <a:br>
              <a:rPr lang="en-US" sz="1600" b="1" dirty="0" smtClean="0">
                <a:latin typeface="+mj-lt"/>
              </a:rPr>
            </a:br>
            <a:r>
              <a:rPr lang="en-US" sz="1600" b="1" dirty="0" smtClean="0">
                <a:latin typeface="+mj-lt"/>
              </a:rPr>
              <a:t>COO, South Ward Children's Alliance</a:t>
            </a:r>
            <a:br>
              <a:rPr lang="en-US" sz="1600" b="1" dirty="0" smtClean="0">
                <a:latin typeface="+mj-lt"/>
              </a:rPr>
            </a:br>
            <a:r>
              <a:rPr lang="en-US" sz="1600" b="1" dirty="0" smtClean="0">
                <a:latin typeface="+mj-lt"/>
              </a:rPr>
              <a:t/>
            </a:r>
            <a:br>
              <a:rPr lang="en-US" sz="1600" b="1" dirty="0" smtClean="0">
                <a:latin typeface="+mj-lt"/>
              </a:rPr>
            </a:br>
            <a:r>
              <a:rPr lang="en-US" sz="1600" b="1" dirty="0" smtClean="0">
                <a:latin typeface="+mj-lt"/>
              </a:rPr>
              <a:t>Jen Velez</a:t>
            </a:r>
            <a:br>
              <a:rPr lang="en-US" sz="1600" b="1" dirty="0" smtClean="0">
                <a:latin typeface="+mj-lt"/>
              </a:rPr>
            </a:br>
            <a:r>
              <a:rPr lang="en-US" sz="1600" b="1" dirty="0" smtClean="0">
                <a:latin typeface="+mj-lt"/>
              </a:rPr>
              <a:t>Senior VP of Strategy and Planning, RWJ Barnabas Health</a:t>
            </a:r>
            <a:br>
              <a:rPr lang="en-US" sz="1600" b="1" dirty="0" smtClean="0">
                <a:latin typeface="+mj-lt"/>
              </a:rPr>
            </a:br>
            <a:r>
              <a:rPr lang="en-US" sz="1600" b="1" dirty="0" smtClean="0">
                <a:latin typeface="+mj-lt"/>
              </a:rPr>
              <a:t/>
            </a:r>
            <a:br>
              <a:rPr lang="en-US" sz="1600" b="1" dirty="0" smtClean="0">
                <a:latin typeface="+mj-lt"/>
              </a:rPr>
            </a:br>
            <a:r>
              <a:rPr lang="en-US" sz="1600" b="1" dirty="0" smtClean="0">
                <a:latin typeface="+mj-lt"/>
              </a:rPr>
              <a:t>Charlie </a:t>
            </a:r>
            <a:r>
              <a:rPr lang="en-US" sz="1600" b="1" dirty="0" err="1" smtClean="0">
                <a:latin typeface="+mj-lt"/>
              </a:rPr>
              <a:t>Venti</a:t>
            </a:r>
            <a:r>
              <a:rPr lang="en-US" sz="1600" b="1" dirty="0" smtClean="0">
                <a:latin typeface="+mj-lt"/>
              </a:rPr>
              <a:t/>
            </a:r>
            <a:br>
              <a:rPr lang="en-US" sz="1600" b="1" dirty="0" smtClean="0">
                <a:latin typeface="+mj-lt"/>
              </a:rPr>
            </a:br>
            <a:r>
              <a:rPr lang="en-US" sz="1600" b="1" dirty="0" smtClean="0">
                <a:latin typeface="+mj-lt"/>
              </a:rPr>
              <a:t>Executive Director, The Nicholson Foundation</a:t>
            </a:r>
            <a:br>
              <a:rPr lang="en-US" sz="1600" b="1" dirty="0" smtClean="0">
                <a:latin typeface="+mj-lt"/>
              </a:rPr>
            </a:br>
            <a:r>
              <a:rPr lang="en-US" sz="1600" b="1" dirty="0" smtClean="0">
                <a:latin typeface="+mj-lt"/>
              </a:rPr>
              <a:t/>
            </a:r>
            <a:br>
              <a:rPr lang="en-US" sz="1600" b="1" dirty="0" smtClean="0">
                <a:latin typeface="+mj-lt"/>
              </a:rPr>
            </a:br>
            <a:r>
              <a:rPr lang="en-US" sz="1600" b="1" dirty="0" smtClean="0">
                <a:latin typeface="+mj-lt"/>
              </a:rPr>
              <a:t>Catherine Wilson</a:t>
            </a:r>
            <a:br>
              <a:rPr lang="en-US" sz="1600" b="1" dirty="0" smtClean="0">
                <a:latin typeface="+mj-lt"/>
              </a:rPr>
            </a:br>
            <a:r>
              <a:rPr lang="en-US" sz="1600" b="1" dirty="0" smtClean="0">
                <a:latin typeface="+mj-lt"/>
              </a:rPr>
              <a:t>President/CEO, United Way of Essex and West Hudson</a:t>
            </a:r>
            <a:br>
              <a:rPr lang="en-US" sz="1600" b="1" dirty="0" smtClean="0">
                <a:latin typeface="+mj-lt"/>
              </a:rPr>
            </a:br>
            <a:r>
              <a:rPr lang="en-US" sz="1600" b="1" dirty="0" smtClean="0">
                <a:latin typeface="+mj-lt"/>
              </a:rPr>
              <a:t/>
            </a:r>
            <a:br>
              <a:rPr lang="en-US" sz="1600" b="1" dirty="0" smtClean="0">
                <a:latin typeface="+mj-lt"/>
              </a:rPr>
            </a:br>
            <a:r>
              <a:rPr lang="en-US" sz="1600" b="1" dirty="0" smtClean="0">
                <a:latin typeface="+mj-lt"/>
              </a:rPr>
              <a:t>Cecilia </a:t>
            </a:r>
            <a:r>
              <a:rPr lang="en-US" sz="1600" b="1" dirty="0" err="1" smtClean="0">
                <a:latin typeface="+mj-lt"/>
              </a:rPr>
              <a:t>Zalkind</a:t>
            </a:r>
            <a:r>
              <a:rPr lang="en-US" sz="1600" b="1" dirty="0" smtClean="0">
                <a:latin typeface="+mj-lt"/>
              </a:rPr>
              <a:t/>
            </a:r>
            <a:br>
              <a:rPr lang="en-US" sz="1600" b="1" dirty="0" smtClean="0">
                <a:latin typeface="+mj-lt"/>
              </a:rPr>
            </a:br>
            <a:r>
              <a:rPr lang="en-US" sz="1600" b="1" dirty="0" smtClean="0">
                <a:latin typeface="+mj-lt"/>
              </a:rPr>
              <a:t>President/CEO, Advocates for Children of New Jersey</a:t>
            </a:r>
            <a:br>
              <a:rPr lang="en-US" sz="1600" b="1" dirty="0" smtClean="0">
                <a:latin typeface="+mj-lt"/>
              </a:rPr>
            </a:br>
            <a:r>
              <a:rPr lang="en-US" sz="1600" b="1" dirty="0" smtClean="0">
                <a:latin typeface="+mj-lt"/>
              </a:rPr>
              <a:t/>
            </a:r>
            <a:br>
              <a:rPr lang="en-US" sz="1600" b="1" dirty="0" smtClean="0">
                <a:latin typeface="+mj-lt"/>
              </a:rPr>
            </a:br>
            <a:r>
              <a:rPr lang="en-US" sz="1600" b="1" dirty="0" smtClean="0">
                <a:latin typeface="+mj-lt"/>
              </a:rPr>
              <a:t>Beth Milton</a:t>
            </a:r>
            <a:br>
              <a:rPr lang="en-US" sz="1600" b="1" dirty="0" smtClean="0">
                <a:latin typeface="+mj-lt"/>
              </a:rPr>
            </a:br>
            <a:r>
              <a:rPr lang="en-US" sz="1600" b="1" dirty="0" smtClean="0">
                <a:latin typeface="+mj-lt"/>
              </a:rPr>
              <a:t>Believe in a Healthy Newark Project Coordinator</a:t>
            </a:r>
            <a:endParaRPr lang="en-US" sz="1600" b="1" dirty="0">
              <a:latin typeface="+mj-lt"/>
            </a:endParaRPr>
          </a:p>
        </p:txBody>
      </p:sp>
    </p:spTree>
    <p:extLst>
      <p:ext uri="{BB962C8B-B14F-4D97-AF65-F5344CB8AC3E}">
        <p14:creationId xmlns:p14="http://schemas.microsoft.com/office/powerpoint/2010/main" val="31922945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chemeClr val="accent1">
                    <a:lumMod val="75000"/>
                  </a:schemeClr>
                </a:solidFill>
                <a:effectLst>
                  <a:outerShdw blurRad="38100" dist="38100" dir="2700000" algn="tl">
                    <a:srgbClr val="000000">
                      <a:alpha val="43137"/>
                    </a:srgbClr>
                  </a:outerShdw>
                </a:effectLst>
              </a:rPr>
              <a:t>WHO Definition of Health - 1948</a:t>
            </a:r>
            <a:endParaRPr lang="en-US" b="1" u="sng" dirty="0">
              <a:solidFill>
                <a:schemeClr val="accent1">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057400" y="1981201"/>
            <a:ext cx="8229600" cy="4525963"/>
          </a:xfrm>
        </p:spPr>
        <p:txBody>
          <a:bodyPr>
            <a:normAutofit/>
          </a:bodyPr>
          <a:lstStyle/>
          <a:p>
            <a:pPr marL="0" indent="0" algn="ctr">
              <a:buNone/>
            </a:pPr>
            <a:r>
              <a:rPr lang="en-US" sz="4800" b="1" i="1" dirty="0">
                <a:effectLst>
                  <a:outerShdw blurRad="38100" dist="38100" dir="2700000" algn="tl">
                    <a:srgbClr val="000000">
                      <a:alpha val="43137"/>
                    </a:srgbClr>
                  </a:outerShdw>
                </a:effectLst>
              </a:rPr>
              <a:t>Health</a:t>
            </a:r>
            <a:r>
              <a:rPr lang="en-US" sz="4800" b="1" dirty="0">
                <a:effectLst>
                  <a:outerShdw blurRad="38100" dist="38100" dir="2700000" algn="tl">
                    <a:srgbClr val="000000">
                      <a:alpha val="43137"/>
                    </a:srgbClr>
                  </a:outerShdw>
                </a:effectLst>
              </a:rPr>
              <a:t> is a state of complete physical, mental and social well-being and not merely the absence of disease or infirmity.</a:t>
            </a:r>
          </a:p>
        </p:txBody>
      </p:sp>
    </p:spTree>
    <p:extLst>
      <p:ext uri="{BB962C8B-B14F-4D97-AF65-F5344CB8AC3E}">
        <p14:creationId xmlns:p14="http://schemas.microsoft.com/office/powerpoint/2010/main" val="23891622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smtClean="0"/>
              <a:t>Housing</a:t>
            </a:r>
            <a:endParaRPr lang="en-US" dirty="0"/>
          </a:p>
        </p:txBody>
      </p:sp>
      <p:sp>
        <p:nvSpPr>
          <p:cNvPr id="3" name="Subtitle 2"/>
          <p:cNvSpPr>
            <a:spLocks noGrp="1"/>
          </p:cNvSpPr>
          <p:nvPr>
            <p:ph type="subTitle" idx="1"/>
          </p:nvPr>
        </p:nvSpPr>
        <p:spPr>
          <a:xfrm>
            <a:off x="1524000" y="3602037"/>
            <a:ext cx="9144000" cy="165977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marL="342900" indent="-342900" algn="l">
              <a:buFont typeface="Wingdings" panose="05000000000000000000" pitchFamily="2" charset="2"/>
              <a:buChar char="q"/>
            </a:pPr>
            <a:r>
              <a:rPr lang="en-US" dirty="0" smtClean="0"/>
              <a:t>Local Initiatives Support Corporation (LISC) - Greater Newark</a:t>
            </a:r>
          </a:p>
          <a:p>
            <a:pPr lvl="1" algn="l"/>
            <a:r>
              <a:rPr lang="en-US" sz="2400" dirty="0" smtClean="0"/>
              <a:t>Rhonda Lewis, Executive Director</a:t>
            </a:r>
          </a:p>
          <a:p>
            <a:pPr marL="342900" indent="-342900" algn="l">
              <a:buFont typeface="Wingdings" panose="05000000000000000000" pitchFamily="2" charset="2"/>
              <a:buChar char="q"/>
            </a:pPr>
            <a:r>
              <a:rPr lang="en-US" dirty="0" smtClean="0"/>
              <a:t> Unified </a:t>
            </a:r>
            <a:r>
              <a:rPr lang="en-US" dirty="0" err="1" smtClean="0"/>
              <a:t>Vailsburg</a:t>
            </a:r>
            <a:r>
              <a:rPr lang="en-US" dirty="0" smtClean="0"/>
              <a:t> Services Organization</a:t>
            </a:r>
          </a:p>
          <a:p>
            <a:pPr lvl="1" algn="l"/>
            <a:r>
              <a:rPr lang="en-US" sz="2400" dirty="0" smtClean="0"/>
              <a:t>Patricia Anthony, Director of Housing Development</a:t>
            </a:r>
            <a:endParaRPr lang="en-US" sz="2400" dirty="0"/>
          </a:p>
        </p:txBody>
      </p:sp>
    </p:spTree>
    <p:extLst>
      <p:ext uri="{BB962C8B-B14F-4D97-AF65-F5344CB8AC3E}">
        <p14:creationId xmlns:p14="http://schemas.microsoft.com/office/powerpoint/2010/main" val="3309513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7314" y="1016001"/>
            <a:ext cx="6057183" cy="607848"/>
          </a:xfrm>
        </p:spPr>
        <p:txBody>
          <a:bodyPr>
            <a:normAutofit fontScale="90000"/>
          </a:bodyPr>
          <a:lstStyle/>
          <a:p>
            <a:pPr algn="ctr"/>
            <a:r>
              <a:rPr lang="en-US" sz="2800" b="1" dirty="0"/>
              <a:t/>
            </a:r>
            <a:br>
              <a:rPr lang="en-US" sz="2800" b="1" dirty="0"/>
            </a:br>
            <a:r>
              <a:rPr lang="en-US" sz="2400" b="1" dirty="0"/>
              <a:t>“Building Brides to the Community”</a:t>
            </a:r>
          </a:p>
        </p:txBody>
      </p:sp>
      <p:sp>
        <p:nvSpPr>
          <p:cNvPr id="3" name="Content Placeholder 2"/>
          <p:cNvSpPr>
            <a:spLocks noGrp="1"/>
          </p:cNvSpPr>
          <p:nvPr>
            <p:ph idx="1"/>
          </p:nvPr>
        </p:nvSpPr>
        <p:spPr>
          <a:xfrm>
            <a:off x="6738256" y="2032001"/>
            <a:ext cx="4539343" cy="4644374"/>
          </a:xfrm>
        </p:spPr>
        <p:txBody>
          <a:bodyPr>
            <a:normAutofit/>
          </a:bodyPr>
          <a:lstStyle/>
          <a:p>
            <a:pPr marL="0" indent="0">
              <a:buNone/>
            </a:pPr>
            <a:r>
              <a:rPr lang="en-US" dirty="0"/>
              <a:t>Serves as a nexus that connects Rutgers University-Newark-students, faculty and staff-to forge, create and promote reciprocal and mutually beneficial partnerships that support and align with institutional strategic engagement priorities</a:t>
            </a:r>
            <a:r>
              <a:rPr lang="en-US" dirty="0" smtClean="0"/>
              <a:t>.</a:t>
            </a:r>
            <a:endParaRPr lang="en-US" dirty="0"/>
          </a:p>
          <a:p>
            <a:endParaRPr lang="en-US" dirty="0"/>
          </a:p>
        </p:txBody>
      </p:sp>
      <p:pic>
        <p:nvPicPr>
          <p:cNvPr id="6" name="Picture 5"/>
          <p:cNvPicPr>
            <a:picLocks noChangeAspect="1"/>
          </p:cNvPicPr>
          <p:nvPr/>
        </p:nvPicPr>
        <p:blipFill>
          <a:blip r:embed="rId3"/>
          <a:stretch>
            <a:fillRect/>
          </a:stretch>
        </p:blipFill>
        <p:spPr>
          <a:xfrm>
            <a:off x="641739" y="2032001"/>
            <a:ext cx="5011575" cy="4569498"/>
          </a:xfrm>
          <a:prstGeom prst="rect">
            <a:avLst/>
          </a:prstGeom>
        </p:spPr>
      </p:pic>
      <p:sp>
        <p:nvSpPr>
          <p:cNvPr id="5" name="Title 1"/>
          <p:cNvSpPr txBox="1">
            <a:spLocks/>
          </p:cNvSpPr>
          <p:nvPr/>
        </p:nvSpPr>
        <p:spPr>
          <a:xfrm>
            <a:off x="754743" y="205272"/>
            <a:ext cx="10522856" cy="1045029"/>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1">
                    <a:lumMod val="75000"/>
                  </a:schemeClr>
                </a:solidFill>
                <a:effectLst>
                  <a:outerShdw blurRad="38100" dist="38100" dir="2700000" algn="tl">
                    <a:srgbClr val="000000">
                      <a:alpha val="43137"/>
                    </a:srgbClr>
                  </a:outerShdw>
                </a:effectLst>
              </a:rPr>
              <a:t>Office of University-Community Partnerships (OUCP)</a:t>
            </a:r>
            <a:br>
              <a:rPr lang="en-US" b="1" dirty="0" smtClean="0">
                <a:solidFill>
                  <a:schemeClr val="accent1">
                    <a:lumMod val="75000"/>
                  </a:schemeClr>
                </a:solidFill>
                <a:effectLst>
                  <a:outerShdw blurRad="38100" dist="38100" dir="2700000" algn="tl">
                    <a:srgbClr val="000000">
                      <a:alpha val="43137"/>
                    </a:srgbClr>
                  </a:outerShdw>
                </a:effectLst>
              </a:rPr>
            </a:br>
            <a:r>
              <a:rPr lang="en-US" b="1" dirty="0" smtClean="0">
                <a:solidFill>
                  <a:schemeClr val="accent1">
                    <a:lumMod val="75000"/>
                  </a:schemeClr>
                </a:solidFill>
                <a:effectLst>
                  <a:outerShdw blurRad="38100" dist="38100" dir="2700000" algn="tl">
                    <a:srgbClr val="000000">
                      <a:alpha val="43137"/>
                    </a:srgbClr>
                  </a:outerShdw>
                </a:effectLst>
              </a:rPr>
              <a:t>Rutgers University-Newark (RU-N)</a:t>
            </a:r>
            <a:endParaRPr lang="en-US" b="1"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70119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6193" y="2468277"/>
            <a:ext cx="9144000" cy="1970159"/>
          </a:xfrm>
        </p:spPr>
        <p:txBody>
          <a:bodyPr>
            <a:normAutofit fontScale="90000"/>
          </a:bodyPr>
          <a:lstStyle/>
          <a:p>
            <a:pPr algn="l"/>
            <a:r>
              <a:rPr lang="en-US" b="1" dirty="0" smtClean="0"/>
              <a:t>Partnering to Build Vibrant, Safe and Healthy Neighborhoods</a:t>
            </a:r>
            <a:endParaRPr lang="en-US" b="1" dirty="0"/>
          </a:p>
        </p:txBody>
      </p:sp>
      <p:sp>
        <p:nvSpPr>
          <p:cNvPr id="3" name="Subtitle 2"/>
          <p:cNvSpPr>
            <a:spLocks noGrp="1"/>
          </p:cNvSpPr>
          <p:nvPr>
            <p:ph type="subTitle" idx="1"/>
          </p:nvPr>
        </p:nvSpPr>
        <p:spPr>
          <a:xfrm>
            <a:off x="1606193" y="5024063"/>
            <a:ext cx="9144000" cy="819364"/>
          </a:xfrm>
        </p:spPr>
        <p:txBody>
          <a:bodyPr/>
          <a:lstStyle/>
          <a:p>
            <a:pPr algn="just"/>
            <a:r>
              <a:rPr lang="en-US" dirty="0" smtClean="0"/>
              <a:t>December 20, 2016</a:t>
            </a:r>
            <a:endParaRPr lang="en-US" dirty="0"/>
          </a:p>
        </p:txBody>
      </p:sp>
      <p:pic>
        <p:nvPicPr>
          <p:cNvPr id="4" name="Picture 3"/>
          <p:cNvPicPr>
            <a:picLocks noChangeAspect="1"/>
          </p:cNvPicPr>
          <p:nvPr/>
        </p:nvPicPr>
        <p:blipFill>
          <a:blip r:embed="rId2"/>
          <a:stretch>
            <a:fillRect/>
          </a:stretch>
        </p:blipFill>
        <p:spPr>
          <a:xfrm>
            <a:off x="1739755" y="666461"/>
            <a:ext cx="3816713" cy="1438461"/>
          </a:xfrm>
          <a:prstGeom prst="rect">
            <a:avLst/>
          </a:prstGeom>
        </p:spPr>
      </p:pic>
    </p:spTree>
    <p:extLst>
      <p:ext uri="{BB962C8B-B14F-4D97-AF65-F5344CB8AC3E}">
        <p14:creationId xmlns:p14="http://schemas.microsoft.com/office/powerpoint/2010/main" val="22756459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911" y="265973"/>
            <a:ext cx="10869059" cy="536430"/>
          </a:xfrm>
          <a:solidFill>
            <a:schemeClr val="accent1">
              <a:lumMod val="75000"/>
            </a:schemeClr>
          </a:solidFill>
          <a:ln w="9525">
            <a:solidFill>
              <a:schemeClr val="tx1"/>
            </a:solidFill>
          </a:ln>
        </p:spPr>
        <p:txBody>
          <a:bodyPr>
            <a:normAutofit fontScale="90000"/>
          </a:bodyPr>
          <a:lstStyle/>
          <a:p>
            <a:r>
              <a:rPr lang="en-US" b="1" cap="small" dirty="0" smtClean="0">
                <a:solidFill>
                  <a:schemeClr val="bg1"/>
                </a:solidFill>
              </a:rPr>
              <a:t>Our investments in Newark’s West Ward</a:t>
            </a:r>
            <a:endParaRPr lang="en-US" b="1" cap="small" dirty="0">
              <a:solidFill>
                <a:schemeClr val="bg1"/>
              </a:solidFill>
            </a:endParaRPr>
          </a:p>
        </p:txBody>
      </p:sp>
      <p:pic>
        <p:nvPicPr>
          <p:cNvPr id="4" name="Content Placeholder 3"/>
          <p:cNvPicPr>
            <a:picLocks noGrp="1" noChangeAspect="1"/>
          </p:cNvPicPr>
          <p:nvPr>
            <p:ph idx="1"/>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30507" y="5387248"/>
            <a:ext cx="11412854" cy="1470752"/>
          </a:xfrm>
        </p:spPr>
      </p:pic>
      <p:sp>
        <p:nvSpPr>
          <p:cNvPr id="5" name="TextBox 4"/>
          <p:cNvSpPr txBox="1"/>
          <p:nvPr/>
        </p:nvSpPr>
        <p:spPr>
          <a:xfrm>
            <a:off x="594911" y="946461"/>
            <a:ext cx="6288444" cy="5632311"/>
          </a:xfrm>
          <a:prstGeom prst="rect">
            <a:avLst/>
          </a:prstGeom>
          <a:noFill/>
        </p:spPr>
        <p:txBody>
          <a:bodyPr wrap="square" rtlCol="0">
            <a:spAutoFit/>
          </a:bodyPr>
          <a:lstStyle/>
          <a:p>
            <a:r>
              <a:rPr lang="en-US" sz="2800" b="1" dirty="0" smtClean="0">
                <a:latin typeface="Arial Black" panose="020B0A04020102020204" pitchFamily="34" charset="0"/>
              </a:rPr>
              <a:t>Affordable Housing &amp; Real Estate</a:t>
            </a:r>
          </a:p>
          <a:p>
            <a:endParaRPr lang="en-US" sz="2800" dirty="0"/>
          </a:p>
          <a:p>
            <a:r>
              <a:rPr lang="en-US" sz="2800" dirty="0" smtClean="0">
                <a:latin typeface="Arial Black" panose="020B0A04020102020204" pitchFamily="34" charset="0"/>
              </a:rPr>
              <a:t>Increase Family Income and Wealth</a:t>
            </a:r>
          </a:p>
          <a:p>
            <a:pPr marL="457200" indent="-457200">
              <a:buFont typeface="Arial" panose="020B0604020202020204" pitchFamily="34" charset="0"/>
              <a:buChar char="•"/>
            </a:pPr>
            <a:endParaRPr lang="en-US" sz="2800" dirty="0">
              <a:latin typeface="+mj-lt"/>
            </a:endParaRPr>
          </a:p>
          <a:p>
            <a:r>
              <a:rPr lang="en-US" sz="2800" dirty="0" smtClean="0">
                <a:latin typeface="Arial Black" panose="020B0A04020102020204" pitchFamily="34" charset="0"/>
              </a:rPr>
              <a:t>Improve Access to Quality Education</a:t>
            </a:r>
          </a:p>
          <a:p>
            <a:r>
              <a:rPr lang="en-US" sz="2800" dirty="0">
                <a:latin typeface="Arial Black" panose="020B0A04020102020204" pitchFamily="34" charset="0"/>
              </a:rPr>
              <a:t/>
            </a:r>
            <a:br>
              <a:rPr lang="en-US" sz="2800" dirty="0">
                <a:latin typeface="Arial Black" panose="020B0A04020102020204" pitchFamily="34" charset="0"/>
              </a:rPr>
            </a:br>
            <a:r>
              <a:rPr lang="en-US" sz="2800" dirty="0" smtClean="0">
                <a:latin typeface="Arial Black" panose="020B0A04020102020204" pitchFamily="34" charset="0"/>
              </a:rPr>
              <a:t>Foster Safe and Healthy Communities</a:t>
            </a:r>
          </a:p>
          <a:p>
            <a:pPr marL="285750" indent="-285750">
              <a:buFont typeface="Arial" panose="020B0604020202020204" pitchFamily="34" charset="0"/>
              <a:buChar char="•"/>
            </a:pPr>
            <a:endParaRPr lang="en-US" sz="2600" dirty="0" smtClean="0"/>
          </a:p>
          <a:p>
            <a:endParaRPr lang="en-US" sz="2600" dirty="0"/>
          </a:p>
        </p:txBody>
      </p:sp>
      <p:pic>
        <p:nvPicPr>
          <p:cNvPr id="2052" name="Picture 4" descr="Image result for kipp littleton aven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7239" y="2154585"/>
            <a:ext cx="2380081" cy="20445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urban league essex county housing littleton avenue new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8987" y="893069"/>
            <a:ext cx="2194983" cy="16462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urban league essex county housi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268988" y="2589717"/>
            <a:ext cx="2194982" cy="16266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8987" y="4287228"/>
            <a:ext cx="2194983" cy="1584762"/>
          </a:xfrm>
          <a:prstGeom prst="rect">
            <a:avLst/>
          </a:prstGeom>
        </p:spPr>
      </p:pic>
    </p:spTree>
    <p:extLst>
      <p:ext uri="{BB962C8B-B14F-4D97-AF65-F5344CB8AC3E}">
        <p14:creationId xmlns:p14="http://schemas.microsoft.com/office/powerpoint/2010/main" val="39227367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911" y="265973"/>
            <a:ext cx="10869059" cy="536430"/>
          </a:xfrm>
          <a:solidFill>
            <a:schemeClr val="accent1">
              <a:lumMod val="75000"/>
            </a:schemeClr>
          </a:solidFill>
          <a:ln w="9525">
            <a:solidFill>
              <a:schemeClr val="tx1"/>
            </a:solidFill>
          </a:ln>
        </p:spPr>
        <p:txBody>
          <a:bodyPr>
            <a:normAutofit fontScale="90000"/>
          </a:bodyPr>
          <a:lstStyle/>
          <a:p>
            <a:r>
              <a:rPr lang="en-US" b="1" cap="small" dirty="0" smtClean="0">
                <a:solidFill>
                  <a:schemeClr val="bg1"/>
                </a:solidFill>
              </a:rPr>
              <a:t>Our Investments in Resident Leadership</a:t>
            </a:r>
            <a:endParaRPr lang="en-US" b="1" cap="small" dirty="0">
              <a:solidFill>
                <a:schemeClr val="bg1"/>
              </a:solidFill>
            </a:endParaRPr>
          </a:p>
        </p:txBody>
      </p:sp>
      <p:pic>
        <p:nvPicPr>
          <p:cNvPr id="4" name="Content Placeholder 3"/>
          <p:cNvPicPr>
            <a:picLocks noGrp="1" noChangeAspect="1"/>
          </p:cNvPicPr>
          <p:nvPr>
            <p:ph idx="1"/>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30507" y="5387248"/>
            <a:ext cx="11412854" cy="1470752"/>
          </a:xfrm>
        </p:spPr>
      </p:pic>
      <p:sp>
        <p:nvSpPr>
          <p:cNvPr id="5" name="TextBox 4"/>
          <p:cNvSpPr txBox="1"/>
          <p:nvPr/>
        </p:nvSpPr>
        <p:spPr>
          <a:xfrm>
            <a:off x="594911" y="1089682"/>
            <a:ext cx="6288444" cy="3416320"/>
          </a:xfrm>
          <a:prstGeom prst="rect">
            <a:avLst/>
          </a:prstGeom>
          <a:noFill/>
        </p:spPr>
        <p:txBody>
          <a:bodyPr wrap="square" rtlCol="0">
            <a:spAutoFit/>
          </a:bodyPr>
          <a:lstStyle/>
          <a:p>
            <a:r>
              <a:rPr lang="en-US" sz="3200" dirty="0" smtClean="0">
                <a:latin typeface="Arial Black" panose="020B0A04020102020204" pitchFamily="34" charset="0"/>
              </a:rPr>
              <a:t>Neighborhood Resident Leadership Academy</a:t>
            </a:r>
          </a:p>
          <a:p>
            <a:endParaRPr lang="en-US" sz="2800" b="1" dirty="0" smtClean="0">
              <a:latin typeface="Arial Black" panose="020B0A04020102020204" pitchFamily="34" charset="0"/>
            </a:endParaRPr>
          </a:p>
          <a:p>
            <a:endParaRPr lang="en-US" sz="2800" b="1" dirty="0">
              <a:latin typeface="Arial Black" panose="020B0A04020102020204" pitchFamily="34" charset="0"/>
            </a:endParaRPr>
          </a:p>
          <a:p>
            <a:r>
              <a:rPr lang="en-US" sz="3200" b="1" dirty="0" smtClean="0">
                <a:latin typeface="Arial Black" panose="020B0A04020102020204" pitchFamily="34" charset="0"/>
              </a:rPr>
              <a:t>Thriving Neighborhoods Project in Fairmount Heights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9457"/>
          <a:stretch/>
        </p:blipFill>
        <p:spPr>
          <a:xfrm>
            <a:off x="6686026" y="3268952"/>
            <a:ext cx="2823587" cy="233917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22945"/>
          <a:stretch/>
        </p:blipFill>
        <p:spPr>
          <a:xfrm>
            <a:off x="8488236" y="900227"/>
            <a:ext cx="2975734" cy="2292935"/>
          </a:xfrm>
          <a:prstGeom prst="rect">
            <a:avLst/>
          </a:prstGeom>
        </p:spPr>
      </p:pic>
    </p:spTree>
    <p:extLst>
      <p:ext uri="{BB962C8B-B14F-4D97-AF65-F5344CB8AC3E}">
        <p14:creationId xmlns:p14="http://schemas.microsoft.com/office/powerpoint/2010/main" val="18092963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914400"/>
            <a:ext cx="7848600" cy="1981200"/>
          </a:xfrm>
        </p:spPr>
        <p:txBody>
          <a:bodyPr>
            <a:normAutofit/>
          </a:bodyPr>
          <a:lstStyle/>
          <a:p>
            <a:r>
              <a:rPr lang="en-US" sz="3600" dirty="0">
                <a:solidFill>
                  <a:schemeClr val="tx2">
                    <a:lumMod val="75000"/>
                  </a:schemeClr>
                </a:solidFill>
              </a:rPr>
              <a:t>     </a:t>
            </a:r>
            <a:r>
              <a:rPr lang="en-US" sz="3600" b="1" dirty="0">
                <a:latin typeface="Times New Roman" pitchFamily="18" charset="0"/>
                <a:cs typeface="Times New Roman" pitchFamily="18" charset="0"/>
              </a:rPr>
              <a:t>Unified Vailsburg </a:t>
            </a:r>
            <a:br>
              <a:rPr lang="en-US" sz="3600" b="1" dirty="0">
                <a:latin typeface="Times New Roman" pitchFamily="18" charset="0"/>
                <a:cs typeface="Times New Roman" pitchFamily="18" charset="0"/>
              </a:rPr>
            </a:br>
            <a:r>
              <a:rPr lang="en-US" sz="3600" b="1" dirty="0">
                <a:latin typeface="Times New Roman" pitchFamily="18" charset="0"/>
                <a:cs typeface="Times New Roman" pitchFamily="18" charset="0"/>
              </a:rPr>
              <a:t>             Services Organization </a:t>
            </a:r>
          </a:p>
        </p:txBody>
      </p:sp>
      <p:sp>
        <p:nvSpPr>
          <p:cNvPr id="3" name="Subtitle 2"/>
          <p:cNvSpPr>
            <a:spLocks noGrp="1"/>
          </p:cNvSpPr>
          <p:nvPr>
            <p:ph type="subTitle" idx="1"/>
          </p:nvPr>
        </p:nvSpPr>
        <p:spPr>
          <a:xfrm>
            <a:off x="3352800" y="3810000"/>
            <a:ext cx="7843024" cy="1371600"/>
          </a:xfrm>
        </p:spPr>
        <p:txBody>
          <a:bodyPr>
            <a:normAutofit/>
          </a:bodyPr>
          <a:lstStyle/>
          <a:p>
            <a:r>
              <a:rPr lang="en-US" b="1" i="1" dirty="0">
                <a:solidFill>
                  <a:schemeClr val="tx2">
                    <a:lumMod val="75000"/>
                  </a:schemeClr>
                </a:solidFill>
                <a:latin typeface="Arial" pitchFamily="34" charset="0"/>
                <a:ea typeface="Times New Roman" pitchFamily="18" charset="0"/>
              </a:rPr>
              <a:t>“</a:t>
            </a:r>
            <a:r>
              <a:rPr lang="en-US" b="1" i="1" dirty="0">
                <a:solidFill>
                  <a:schemeClr val="tx2">
                    <a:lumMod val="75000"/>
                  </a:schemeClr>
                </a:solidFill>
                <a:latin typeface="Arial" panose="020B0604020202020204" pitchFamily="34" charset="0"/>
                <a:ea typeface="Times New Roman" pitchFamily="18" charset="0"/>
                <a:cs typeface="Arial" panose="020B0604020202020204" pitchFamily="34" charset="0"/>
              </a:rPr>
              <a:t>Creating a Stable and Compassionate Community”</a:t>
            </a:r>
            <a:endParaRPr lang="en-US" dirty="0">
              <a:solidFill>
                <a:schemeClr val="tx2">
                  <a:lumMod val="75000"/>
                </a:schemeClr>
              </a:solidFill>
              <a:latin typeface="Arial" panose="020B0604020202020204" pitchFamily="34" charset="0"/>
              <a:cs typeface="Arial" panose="020B0604020202020204" pitchFamily="34" charset="0"/>
            </a:endParaRPr>
          </a:p>
          <a:p>
            <a:endParaRPr lang="en-US" sz="2000" b="1" dirty="0" smtClean="0">
              <a:solidFill>
                <a:schemeClr val="tx1"/>
              </a:solidFill>
              <a:latin typeface="Times New Roman" pitchFamily="18" charset="0"/>
              <a:cs typeface="Times New Roman" pitchFamily="18" charset="0"/>
            </a:endParaRPr>
          </a:p>
        </p:txBody>
      </p:sp>
      <p:pic>
        <p:nvPicPr>
          <p:cNvPr id="1026" name="Picture 2" descr="UVSO%20Logo"/>
          <p:cNvPicPr>
            <a:picLocks noChangeAspect="1" noChangeArrowheads="1"/>
          </p:cNvPicPr>
          <p:nvPr/>
        </p:nvPicPr>
        <p:blipFill>
          <a:blip r:embed="rId3" cstate="print"/>
          <a:srcRect t="4529" b="4529"/>
          <a:stretch>
            <a:fillRect/>
          </a:stretch>
        </p:blipFill>
        <p:spPr bwMode="auto">
          <a:xfrm>
            <a:off x="2667000" y="1219200"/>
            <a:ext cx="1485900" cy="1295400"/>
          </a:xfrm>
          <a:prstGeom prst="rect">
            <a:avLst/>
          </a:prstGeom>
          <a:noFill/>
          <a:ln w="9525">
            <a:solidFill>
              <a:schemeClr val="bg1"/>
            </a:solidFill>
            <a:miter lim="800000"/>
            <a:headEnd/>
            <a:tailEnd/>
          </a:ln>
        </p:spPr>
      </p:pic>
      <p:sp>
        <p:nvSpPr>
          <p:cNvPr id="1028" name="Rectangle 4"/>
          <p:cNvSpPr>
            <a:spLocks noChangeArrowheads="1"/>
          </p:cNvSpPr>
          <p:nvPr/>
        </p:nvSpPr>
        <p:spPr bwMode="auto">
          <a:xfrm>
            <a:off x="1524001" y="6216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35322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b="1" dirty="0" smtClean="0">
                <a:latin typeface="Times New Roman" pitchFamily="18" charset="0"/>
                <a:cs typeface="Times New Roman" pitchFamily="18" charset="0"/>
              </a:rPr>
              <a:t>Neighborhood Plan Community Meeting</a:t>
            </a:r>
            <a:endParaRPr lang="en-US" b="1" dirty="0">
              <a:latin typeface="Times New Roman" pitchFamily="18" charset="0"/>
              <a:cs typeface="Times New Roman" pitchFamily="18" charset="0"/>
            </a:endParaRPr>
          </a:p>
        </p:txBody>
      </p:sp>
      <p:sp>
        <p:nvSpPr>
          <p:cNvPr id="3" name="Content Placeholder 2"/>
          <p:cNvSpPr>
            <a:spLocks noGrp="1"/>
          </p:cNvSpPr>
          <p:nvPr>
            <p:ph sz="half" idx="1"/>
          </p:nvPr>
        </p:nvSpPr>
        <p:spPr>
          <a:xfrm>
            <a:off x="838199" y="1828801"/>
            <a:ext cx="5523571" cy="4259765"/>
          </a:xfrm>
        </p:spPr>
        <p:txBody>
          <a:bodyPr>
            <a:normAutofit fontScale="85000" lnSpcReduction="20000"/>
          </a:bodyPr>
          <a:lstStyle/>
          <a:p>
            <a:r>
              <a:rPr lang="en-US" dirty="0" smtClean="0">
                <a:cs typeface="Arial" panose="020B0604020202020204" pitchFamily="34" charset="0"/>
              </a:rPr>
              <a:t>Unified </a:t>
            </a:r>
            <a:r>
              <a:rPr lang="en-US" dirty="0" err="1" smtClean="0">
                <a:cs typeface="Arial" panose="020B0604020202020204" pitchFamily="34" charset="0"/>
              </a:rPr>
              <a:t>Vailsburg</a:t>
            </a:r>
            <a:r>
              <a:rPr lang="en-US" dirty="0" smtClean="0">
                <a:cs typeface="Arial" panose="020B0604020202020204" pitchFamily="34" charset="0"/>
              </a:rPr>
              <a:t> Services Organization (UVSO) completed a neighborhood plan in 2006 that was created with input and involvement from over 600 people who live in the </a:t>
            </a:r>
            <a:r>
              <a:rPr lang="en-US" dirty="0" err="1" smtClean="0">
                <a:cs typeface="Arial" panose="020B0604020202020204" pitchFamily="34" charset="0"/>
              </a:rPr>
              <a:t>Vailsburg</a:t>
            </a:r>
            <a:r>
              <a:rPr lang="en-US" dirty="0" smtClean="0">
                <a:cs typeface="Arial" panose="020B0604020202020204" pitchFamily="34" charset="0"/>
              </a:rPr>
              <a:t> community in Newark. The plan was approved by the State of New Jersey – Department of Community Affairs in 2008. </a:t>
            </a:r>
          </a:p>
          <a:p>
            <a:r>
              <a:rPr lang="en-US" dirty="0" smtClean="0">
                <a:cs typeface="Arial" panose="020B0604020202020204" pitchFamily="34" charset="0"/>
              </a:rPr>
              <a:t>Using the plan as a tool to create the new programs and facilities called for by the community, UVSO has leveraged $2 million of Neighborhood Revitalization Tax Credits ( NRTC) to produce over $11 million in housing and economic development in </a:t>
            </a:r>
            <a:r>
              <a:rPr lang="en-US" dirty="0" err="1" smtClean="0">
                <a:cs typeface="Arial" panose="020B0604020202020204" pitchFamily="34" charset="0"/>
              </a:rPr>
              <a:t>Vailsburg</a:t>
            </a:r>
            <a:r>
              <a:rPr lang="en-US" dirty="0" smtClean="0">
                <a:cs typeface="Arial" panose="020B0604020202020204" pitchFamily="34" charset="0"/>
              </a:rPr>
              <a:t>. </a:t>
            </a:r>
            <a:endParaRPr lang="en-US" dirty="0">
              <a:cs typeface="Arial" panose="020B0604020202020204" pitchFamily="34" charset="0"/>
            </a:endParaRPr>
          </a:p>
        </p:txBody>
      </p:sp>
      <p:pic>
        <p:nvPicPr>
          <p:cNvPr id="9" name="Content Placeholder 8" descr="Pictures 070.jpg"/>
          <p:cNvPicPr>
            <a:picLocks noGrp="1" noChangeAspect="1"/>
          </p:cNvPicPr>
          <p:nvPr>
            <p:ph sz="half" idx="2"/>
          </p:nvPr>
        </p:nvPicPr>
        <p:blipFill>
          <a:blip r:embed="rId3" cstate="print"/>
          <a:stretch>
            <a:fillRect/>
          </a:stretch>
        </p:blipFill>
        <p:spPr>
          <a:xfrm>
            <a:off x="6361770" y="1828801"/>
            <a:ext cx="4399156" cy="3984141"/>
          </a:xfrm>
        </p:spPr>
      </p:pic>
    </p:spTree>
    <p:extLst>
      <p:ext uri="{BB962C8B-B14F-4D97-AF65-F5344CB8AC3E}">
        <p14:creationId xmlns:p14="http://schemas.microsoft.com/office/powerpoint/2010/main" val="1191861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a:latin typeface="Times New Roman" pitchFamily="18" charset="0"/>
                <a:cs typeface="Times New Roman" pitchFamily="18" charset="0"/>
              </a:rPr>
              <a:t>1026-1028 SOUTH ORANGE AVE. RESIDENTIAL RENTALS </a:t>
            </a:r>
            <a:r>
              <a:rPr lang="en-US" sz="2000" b="1" dirty="0" smtClean="0">
                <a:latin typeface="Times New Roman" pitchFamily="18" charset="0"/>
                <a:cs typeface="Times New Roman" pitchFamily="18" charset="0"/>
              </a:rPr>
              <a:t>&amp; </a:t>
            </a:r>
            <a:r>
              <a:rPr lang="en-US" sz="2000" b="1" dirty="0">
                <a:latin typeface="Times New Roman" pitchFamily="18" charset="0"/>
                <a:cs typeface="Times New Roman" pitchFamily="18" charset="0"/>
              </a:rPr>
              <a:t>THREE STORE FRONTS</a:t>
            </a:r>
          </a:p>
        </p:txBody>
      </p:sp>
      <p:pic>
        <p:nvPicPr>
          <p:cNvPr id="5" name="Content Placeholder 4" descr="10-2007 190-192 west end pics 021.jpg"/>
          <p:cNvPicPr>
            <a:picLocks noGrp="1" noChangeAspect="1"/>
          </p:cNvPicPr>
          <p:nvPr>
            <p:ph sz="half" idx="1"/>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2057400" y="2336244"/>
            <a:ext cx="4038600" cy="3028950"/>
          </a:xfrm>
        </p:spPr>
      </p:pic>
      <p:pic>
        <p:nvPicPr>
          <p:cNvPr id="6" name="Content Placeholder 5" descr="Picture 014.jpg"/>
          <p:cNvPicPr>
            <a:picLocks noGrp="1" noChangeAspect="1"/>
          </p:cNvPicPr>
          <p:nvPr>
            <p:ph sz="half" idx="2"/>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6172200" y="2348706"/>
            <a:ext cx="4038600" cy="3028950"/>
          </a:xfrm>
        </p:spPr>
      </p:pic>
      <p:sp>
        <p:nvSpPr>
          <p:cNvPr id="7" name="Rectangle 6"/>
          <p:cNvSpPr/>
          <p:nvPr/>
        </p:nvSpPr>
        <p:spPr>
          <a:xfrm>
            <a:off x="2819400" y="1828800"/>
            <a:ext cx="2187330" cy="369332"/>
          </a:xfrm>
          <a:prstGeom prst="rect">
            <a:avLst/>
          </a:prstGeom>
        </p:spPr>
        <p:txBody>
          <a:bodyPr wrap="none">
            <a:spAutoFit/>
          </a:bodyPr>
          <a:lstStyle/>
          <a:p>
            <a:r>
              <a:rPr lang="en-US" b="1" dirty="0">
                <a:latin typeface="Times New Roman" pitchFamily="18" charset="0"/>
                <a:cs typeface="Times New Roman" pitchFamily="18" charset="0"/>
              </a:rPr>
              <a:t>BEFORE REPAIRS</a:t>
            </a:r>
          </a:p>
        </p:txBody>
      </p:sp>
      <p:sp>
        <p:nvSpPr>
          <p:cNvPr id="8" name="Rectangle 7"/>
          <p:cNvSpPr/>
          <p:nvPr/>
        </p:nvSpPr>
        <p:spPr>
          <a:xfrm>
            <a:off x="7239000" y="1828800"/>
            <a:ext cx="2020618" cy="369332"/>
          </a:xfrm>
          <a:prstGeom prst="rect">
            <a:avLst/>
          </a:prstGeom>
        </p:spPr>
        <p:txBody>
          <a:bodyPr wrap="none">
            <a:spAutoFit/>
          </a:bodyPr>
          <a:lstStyle/>
          <a:p>
            <a:r>
              <a:rPr lang="en-US" b="1" dirty="0">
                <a:latin typeface="Times New Roman" pitchFamily="18" charset="0"/>
                <a:cs typeface="Times New Roman" pitchFamily="18" charset="0"/>
              </a:rPr>
              <a:t>AFTER REPAIRS</a:t>
            </a:r>
          </a:p>
        </p:txBody>
      </p:sp>
    </p:spTree>
    <p:extLst>
      <p:ext uri="{BB962C8B-B14F-4D97-AF65-F5344CB8AC3E}">
        <p14:creationId xmlns:p14="http://schemas.microsoft.com/office/powerpoint/2010/main" val="134881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itchFamily="18" charset="0"/>
                <a:cs typeface="Times New Roman" pitchFamily="18" charset="0"/>
              </a:rPr>
              <a:t>UVSO Rental Properties</a:t>
            </a:r>
            <a:endParaRPr lang="en-US" b="1" dirty="0">
              <a:latin typeface="Times New Roman" pitchFamily="18" charset="0"/>
              <a:cs typeface="Times New Roman" pitchFamily="18" charset="0"/>
            </a:endParaRPr>
          </a:p>
        </p:txBody>
      </p:sp>
      <p:pic>
        <p:nvPicPr>
          <p:cNvPr id="5" name="Content Placeholder 4" descr="472 Sanford Ave.jpg"/>
          <p:cNvPicPr>
            <a:picLocks noGrp="1" noChangeAspect="1"/>
          </p:cNvPicPr>
          <p:nvPr>
            <p:ph sz="half" idx="1"/>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981200" y="2356242"/>
            <a:ext cx="4038600" cy="3013881"/>
          </a:xfrm>
        </p:spPr>
      </p:pic>
      <p:pic>
        <p:nvPicPr>
          <p:cNvPr id="8" name="Content Placeholder 7" descr="1026-1028, 1034, 1035 South Orange Avenue , Palm Street, 472 San 008.jpg"/>
          <p:cNvPicPr>
            <a:picLocks noGrp="1" noChangeAspect="1"/>
          </p:cNvPicPr>
          <p:nvPr>
            <p:ph sz="half" idx="2"/>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6172200" y="2348706"/>
            <a:ext cx="4038600" cy="3028950"/>
          </a:xfrm>
        </p:spPr>
      </p:pic>
    </p:spTree>
    <p:extLst>
      <p:ext uri="{BB962C8B-B14F-4D97-AF65-F5344CB8AC3E}">
        <p14:creationId xmlns:p14="http://schemas.microsoft.com/office/powerpoint/2010/main" val="134491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imes New Roman" pitchFamily="18" charset="0"/>
                <a:cs typeface="Times New Roman" pitchFamily="18" charset="0"/>
              </a:rPr>
              <a:t>BEFORE AND AFTER PICTURES OF 109-111 MAYBAUM AVE.</a:t>
            </a:r>
            <a:endParaRPr lang="en-US" b="1" dirty="0">
              <a:latin typeface="Times New Roman" pitchFamily="18" charset="0"/>
              <a:cs typeface="Times New Roman" pitchFamily="18" charset="0"/>
            </a:endParaRPr>
          </a:p>
        </p:txBody>
      </p:sp>
      <p:pic>
        <p:nvPicPr>
          <p:cNvPr id="8" name="Content Placeholder 7" descr="Scattered site project 003.jpg"/>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6172200" y="2348706"/>
            <a:ext cx="4038600" cy="3028950"/>
          </a:xfrm>
        </p:spPr>
      </p:pic>
      <p:pic>
        <p:nvPicPr>
          <p:cNvPr id="7" name="Content Placeholder 6" descr="109-111 Maybaum Ave.JPG"/>
          <p:cNvPicPr>
            <a:picLocks noGrp="1" noChangeAspect="1"/>
          </p:cNvPicPr>
          <p:nvPr>
            <p:ph sz="half" idx="1"/>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Lst>
          </a:blip>
          <a:stretch>
            <a:fillRect/>
          </a:stretch>
        </p:blipFill>
        <p:spPr>
          <a:xfrm>
            <a:off x="1981200" y="2348706"/>
            <a:ext cx="4038600" cy="3028950"/>
          </a:xfrm>
        </p:spPr>
      </p:pic>
    </p:spTree>
    <p:extLst>
      <p:ext uri="{BB962C8B-B14F-4D97-AF65-F5344CB8AC3E}">
        <p14:creationId xmlns:p14="http://schemas.microsoft.com/office/powerpoint/2010/main" val="1922183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Times New Roman" pitchFamily="18" charset="0"/>
                <a:cs typeface="Times New Roman" pitchFamily="18" charset="0"/>
              </a:rPr>
              <a:t>Vailsburg Heights NRTC Project</a:t>
            </a:r>
            <a:endParaRPr lang="en-US" b="1" dirty="0">
              <a:latin typeface="Times New Roman" pitchFamily="18" charset="0"/>
              <a:cs typeface="Times New Roman" pitchFamily="18" charset="0"/>
            </a:endParaRPr>
          </a:p>
        </p:txBody>
      </p:sp>
      <p:sp>
        <p:nvSpPr>
          <p:cNvPr id="3" name="Content Placeholder 2"/>
          <p:cNvSpPr>
            <a:spLocks noGrp="1"/>
          </p:cNvSpPr>
          <p:nvPr>
            <p:ph sz="half" idx="1"/>
          </p:nvPr>
        </p:nvSpPr>
        <p:spPr>
          <a:xfrm>
            <a:off x="838200" y="1583474"/>
            <a:ext cx="5473390" cy="5040350"/>
          </a:xfrm>
        </p:spPr>
        <p:txBody>
          <a:bodyPr>
            <a:normAutofit fontScale="77500" lnSpcReduction="20000"/>
          </a:bodyPr>
          <a:lstStyle/>
          <a:p>
            <a:r>
              <a:rPr lang="en-US" sz="2900" dirty="0">
                <a:cs typeface="Arial" panose="020B0604020202020204" pitchFamily="34" charset="0"/>
              </a:rPr>
              <a:t>UVSO’s second NRTC project, launched in 2011, is Vailsburg Heights. This is a $1.9 million venture to acquire, restore, and sell or rent 7 foreclosed homes at locations throughout the </a:t>
            </a:r>
            <a:r>
              <a:rPr lang="en-US" sz="2900" dirty="0" err="1">
                <a:cs typeface="Arial" panose="020B0604020202020204" pitchFamily="34" charset="0"/>
              </a:rPr>
              <a:t>Vailsburg</a:t>
            </a:r>
            <a:r>
              <a:rPr lang="en-US" sz="2900" dirty="0">
                <a:cs typeface="Arial" panose="020B0604020202020204" pitchFamily="34" charset="0"/>
              </a:rPr>
              <a:t> neighborhood. At this writing, 5 of the houses have been completed, 3 are sold, 2 are rented, and the final 2 homes are in the finish stage of construction. </a:t>
            </a:r>
          </a:p>
          <a:p>
            <a:r>
              <a:rPr lang="en-US" sz="2900" dirty="0" err="1">
                <a:cs typeface="Arial" panose="020B0604020202020204" pitchFamily="34" charset="0"/>
              </a:rPr>
              <a:t>Vailsburg</a:t>
            </a:r>
            <a:r>
              <a:rPr lang="en-US" sz="2900" dirty="0">
                <a:cs typeface="Arial" panose="020B0604020202020204" pitchFamily="34" charset="0"/>
              </a:rPr>
              <a:t> Heights was made possible by a $250,000 investment from J.P. Morgan Chase, and funding from the City of Newark through the Neighborhood Stabilization Program (NSP). Housing and Neighborhood Development Services (HANDS) was another important partner that identified and bulk-purchased foreclosed properties throughout Essex County, 5 of which were acquired by UVSO. </a:t>
            </a:r>
          </a:p>
          <a:p>
            <a:endParaRPr lang="en-US" dirty="0"/>
          </a:p>
        </p:txBody>
      </p:sp>
      <p:pic>
        <p:nvPicPr>
          <p:cNvPr id="6" name="Content Placeholder 5" descr="33-35 Unity Ave 2.jpg"/>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6533763" y="1690688"/>
            <a:ext cx="4658344" cy="3962980"/>
          </a:xfrm>
        </p:spPr>
      </p:pic>
    </p:spTree>
    <p:extLst>
      <p:ext uri="{BB962C8B-B14F-4D97-AF65-F5344CB8AC3E}">
        <p14:creationId xmlns:p14="http://schemas.microsoft.com/office/powerpoint/2010/main" val="45482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69618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319314" y="304800"/>
            <a:ext cx="11756572" cy="9037346"/>
          </a:xfrm>
          <a:prstGeom prst="rect">
            <a:avLst/>
          </a:prstGeom>
        </p:spPr>
        <p:txBody>
          <a:bodyPr wrap="square">
            <a:spAutoFit/>
          </a:bodyPr>
          <a:lstStyle/>
          <a:p>
            <a:pPr marL="0" indent="0">
              <a:buNone/>
            </a:pPr>
            <a:r>
              <a:rPr lang="en-US" sz="3600" b="1" dirty="0" smtClean="0"/>
              <a:t>OUCP offers professional services to strengthen RU-N’s capacity to positively impact the quality of life in Newark and beyond via publicly-engaged scholarship and collaboration by</a:t>
            </a:r>
            <a:r>
              <a:rPr lang="en-US" sz="3600" dirty="0"/>
              <a:t>:</a:t>
            </a:r>
            <a:endParaRPr lang="en-US" sz="3600" dirty="0" smtClean="0"/>
          </a:p>
          <a:p>
            <a:pPr marL="0" indent="0">
              <a:buNone/>
            </a:pPr>
            <a:endParaRPr lang="en-US" sz="800" dirty="0" smtClean="0"/>
          </a:p>
          <a:p>
            <a:r>
              <a:rPr lang="en-US" sz="3400" dirty="0" smtClean="0"/>
              <a:t>Cultivating </a:t>
            </a:r>
            <a:r>
              <a:rPr lang="en-US" sz="3400" dirty="0"/>
              <a:t>meaningful partnerships between the university and community members</a:t>
            </a:r>
            <a:r>
              <a:rPr lang="en-US" sz="3400" dirty="0" smtClean="0"/>
              <a:t>;</a:t>
            </a:r>
            <a:endParaRPr lang="en-US" sz="3400" dirty="0"/>
          </a:p>
          <a:p>
            <a:pPr lvl="0"/>
            <a:r>
              <a:rPr lang="en-US" sz="3400" dirty="0" smtClean="0"/>
              <a:t>Expanding </a:t>
            </a:r>
            <a:r>
              <a:rPr lang="en-US" sz="3400" dirty="0"/>
              <a:t>and </a:t>
            </a:r>
            <a:r>
              <a:rPr lang="en-US" sz="3400" dirty="0" smtClean="0"/>
              <a:t>enhancing </a:t>
            </a:r>
            <a:r>
              <a:rPr lang="en-US" sz="3400" dirty="0"/>
              <a:t>opportunities </a:t>
            </a:r>
            <a:endParaRPr lang="en-US" sz="3400" dirty="0" smtClean="0"/>
          </a:p>
          <a:p>
            <a:pPr marL="0" lvl="0" indent="0">
              <a:buNone/>
            </a:pPr>
            <a:r>
              <a:rPr lang="en-US" sz="3400" dirty="0" smtClean="0"/>
              <a:t>   for </a:t>
            </a:r>
            <a:r>
              <a:rPr lang="en-US" sz="3400" dirty="0"/>
              <a:t>student community engagement;</a:t>
            </a:r>
          </a:p>
          <a:p>
            <a:pPr lvl="0"/>
            <a:r>
              <a:rPr lang="en-US" sz="3400" dirty="0" smtClean="0"/>
              <a:t>Supporting </a:t>
            </a:r>
            <a:r>
              <a:rPr lang="en-US" sz="3400" dirty="0"/>
              <a:t>campus-wide community engagement opportunities for faculty, staff and students;</a:t>
            </a:r>
          </a:p>
          <a:p>
            <a:r>
              <a:rPr lang="en-US" sz="3400" dirty="0" smtClean="0"/>
              <a:t>Fostering </a:t>
            </a:r>
            <a:r>
              <a:rPr lang="en-US" sz="3400" dirty="0"/>
              <a:t>engaged urban research collaborations</a:t>
            </a:r>
            <a:r>
              <a:rPr lang="en-US" sz="3400" dirty="0" smtClean="0"/>
              <a:t>.</a:t>
            </a:r>
          </a:p>
          <a:p>
            <a:endParaRPr lang="en-US" dirty="0"/>
          </a:p>
          <a:p>
            <a:endParaRPr lang="en-US" dirty="0" smtClean="0"/>
          </a:p>
          <a:p>
            <a:endParaRPr lang="en-US" dirty="0"/>
          </a:p>
          <a:p>
            <a:endParaRPr lang="en-US" dirty="0"/>
          </a:p>
          <a:p>
            <a:endParaRPr lang="en-US" dirty="0"/>
          </a:p>
        </p:txBody>
      </p:sp>
      <p:pic>
        <p:nvPicPr>
          <p:cNvPr id="7" name="Picture 6"/>
          <p:cNvPicPr>
            <a:picLocks noChangeAspect="1"/>
          </p:cNvPicPr>
          <p:nvPr/>
        </p:nvPicPr>
        <p:blipFill>
          <a:blip r:embed="rId2"/>
          <a:stretch>
            <a:fillRect/>
          </a:stretch>
        </p:blipFill>
        <p:spPr>
          <a:xfrm>
            <a:off x="7739530" y="2985795"/>
            <a:ext cx="3046658" cy="2081083"/>
          </a:xfrm>
          <a:prstGeom prst="rect">
            <a:avLst/>
          </a:prstGeom>
          <a:effectLst>
            <a:softEdge rad="127000"/>
          </a:effectLst>
        </p:spPr>
      </p:pic>
    </p:spTree>
    <p:extLst>
      <p:ext uri="{BB962C8B-B14F-4D97-AF65-F5344CB8AC3E}">
        <p14:creationId xmlns:p14="http://schemas.microsoft.com/office/powerpoint/2010/main" val="16386894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4000" y="14111"/>
            <a:ext cx="9144000" cy="6829778"/>
          </a:xfrm>
          <a:prstGeom prst="rect">
            <a:avLst/>
          </a:prstGeom>
        </p:spPr>
      </p:pic>
    </p:spTree>
    <p:extLst>
      <p:ext uri="{BB962C8B-B14F-4D97-AF65-F5344CB8AC3E}">
        <p14:creationId xmlns:p14="http://schemas.microsoft.com/office/powerpoint/2010/main" val="2756422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9639"/>
            <a:ext cx="10515600" cy="1325563"/>
          </a:xfrm>
        </p:spPr>
        <p:txBody>
          <a:bodyPr>
            <a:normAutofit/>
          </a:bodyPr>
          <a:lstStyle/>
          <a:p>
            <a:r>
              <a:rPr lang="en-US" sz="6000" b="1" dirty="0" smtClean="0">
                <a:solidFill>
                  <a:schemeClr val="accent1">
                    <a:lumMod val="75000"/>
                  </a:schemeClr>
                </a:solidFill>
                <a:effectLst>
                  <a:outerShdw blurRad="38100" dist="38100" dir="2700000" algn="tl">
                    <a:srgbClr val="000000">
                      <a:alpha val="43137"/>
                    </a:srgbClr>
                  </a:outerShdw>
                </a:effectLst>
              </a:rPr>
              <a:t>Questions</a:t>
            </a:r>
            <a:endParaRPr lang="en-US" sz="6000" b="1" dirty="0">
              <a:solidFill>
                <a:schemeClr val="accent1">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What </a:t>
            </a:r>
            <a:r>
              <a:rPr lang="en-US" dirty="0"/>
              <a:t>are the </a:t>
            </a:r>
            <a:r>
              <a:rPr lang="en-US" dirty="0" smtClean="0"/>
              <a:t>synergies in current </a:t>
            </a:r>
            <a:r>
              <a:rPr lang="en-US" dirty="0"/>
              <a:t>approaches, initiatives, strategies, opportunities?</a:t>
            </a:r>
          </a:p>
          <a:p>
            <a:r>
              <a:rPr lang="en-US" dirty="0" smtClean="0"/>
              <a:t>Where </a:t>
            </a:r>
            <a:r>
              <a:rPr lang="en-US" dirty="0"/>
              <a:t>are the gaps?</a:t>
            </a:r>
          </a:p>
          <a:p>
            <a:r>
              <a:rPr lang="en-US" dirty="0" smtClean="0"/>
              <a:t>How </a:t>
            </a:r>
            <a:r>
              <a:rPr lang="en-US" dirty="0"/>
              <a:t>can we collaborate to expand, improve, strengthen?</a:t>
            </a:r>
          </a:p>
          <a:p>
            <a:r>
              <a:rPr lang="en-US" dirty="0" smtClean="0"/>
              <a:t>How </a:t>
            </a:r>
            <a:r>
              <a:rPr lang="en-US" dirty="0"/>
              <a:t>can </a:t>
            </a:r>
            <a:r>
              <a:rPr lang="en-US" dirty="0" smtClean="0"/>
              <a:t>stakeholders </a:t>
            </a:r>
            <a:r>
              <a:rPr lang="en-US" dirty="0"/>
              <a:t>(University, churches, hospitals, etc.) work together to support improved outcomes?</a:t>
            </a:r>
          </a:p>
          <a:p>
            <a:endParaRPr lang="en-US" dirty="0"/>
          </a:p>
        </p:txBody>
      </p:sp>
    </p:spTree>
    <p:extLst>
      <p:ext uri="{BB962C8B-B14F-4D97-AF65-F5344CB8AC3E}">
        <p14:creationId xmlns:p14="http://schemas.microsoft.com/office/powerpoint/2010/main" val="30188887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effectLst>
                  <a:outerShdw blurRad="38100" dist="38100" dir="2700000" algn="tl">
                    <a:srgbClr val="000000">
                      <a:alpha val="43137"/>
                    </a:srgbClr>
                  </a:outerShdw>
                </a:effectLst>
              </a:rPr>
              <a:t>Next Steps</a:t>
            </a:r>
            <a:endParaRPr lang="en-US" dirty="0"/>
          </a:p>
        </p:txBody>
      </p:sp>
      <p:sp>
        <p:nvSpPr>
          <p:cNvPr id="3" name="Content Placeholder 2"/>
          <p:cNvSpPr>
            <a:spLocks noGrp="1"/>
          </p:cNvSpPr>
          <p:nvPr>
            <p:ph idx="1"/>
          </p:nvPr>
        </p:nvSpPr>
        <p:spPr>
          <a:xfrm>
            <a:off x="838201" y="1553029"/>
            <a:ext cx="10976428" cy="5021942"/>
          </a:xfrm>
        </p:spPr>
        <p:txBody>
          <a:bodyPr>
            <a:normAutofit/>
          </a:bodyPr>
          <a:lstStyle/>
          <a:p>
            <a:r>
              <a:rPr lang="en-US" sz="3200" dirty="0" smtClean="0"/>
              <a:t>Bi-Monthly Meetings</a:t>
            </a:r>
          </a:p>
          <a:p>
            <a:r>
              <a:rPr lang="en-US" sz="3200" dirty="0" smtClean="0"/>
              <a:t>Suggested Topics </a:t>
            </a:r>
          </a:p>
          <a:p>
            <a:r>
              <a:rPr lang="en-US" sz="3200" dirty="0" smtClean="0"/>
              <a:t>Shared Notes</a:t>
            </a:r>
          </a:p>
          <a:p>
            <a:r>
              <a:rPr lang="en-US" sz="3200" dirty="0" smtClean="0"/>
              <a:t>Recommendation for other stakeholders</a:t>
            </a:r>
          </a:p>
          <a:p>
            <a:pPr marL="0" indent="0">
              <a:buNone/>
            </a:pPr>
            <a:endParaRPr lang="en-US" sz="3200" dirty="0"/>
          </a:p>
        </p:txBody>
      </p:sp>
    </p:spTree>
    <p:extLst>
      <p:ext uri="{BB962C8B-B14F-4D97-AF65-F5344CB8AC3E}">
        <p14:creationId xmlns:p14="http://schemas.microsoft.com/office/powerpoint/2010/main" val="30286224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465" y="365125"/>
            <a:ext cx="11234057" cy="1325563"/>
          </a:xfrm>
        </p:spPr>
        <p:txBody>
          <a:bodyPr>
            <a:noAutofit/>
          </a:bodyPr>
          <a:lstStyle/>
          <a:p>
            <a:r>
              <a:rPr lang="en-US" sz="6000" b="1" dirty="0">
                <a:solidFill>
                  <a:schemeClr val="accent1">
                    <a:lumMod val="75000"/>
                  </a:schemeClr>
                </a:solidFill>
                <a:effectLst>
                  <a:outerShdw blurRad="38100" dist="38100" dir="2700000" algn="tl">
                    <a:srgbClr val="000000">
                      <a:alpha val="43137"/>
                    </a:srgbClr>
                  </a:outerShdw>
                </a:effectLst>
              </a:rPr>
              <a:t>For more </a:t>
            </a:r>
            <a:r>
              <a:rPr lang="en-US" sz="6000" b="1" dirty="0" smtClean="0">
                <a:solidFill>
                  <a:schemeClr val="accent1">
                    <a:lumMod val="75000"/>
                  </a:schemeClr>
                </a:solidFill>
                <a:effectLst>
                  <a:outerShdw blurRad="38100" dist="38100" dir="2700000" algn="tl">
                    <a:srgbClr val="000000">
                      <a:alpha val="43137"/>
                    </a:srgbClr>
                  </a:outerShdw>
                </a:effectLst>
              </a:rPr>
              <a:t>information &amp; suggestions</a:t>
            </a:r>
            <a:endParaRPr lang="en-US" sz="6000" b="1" dirty="0">
              <a:solidFill>
                <a:schemeClr val="accent1">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lgn="ctr">
              <a:buNone/>
            </a:pPr>
            <a:r>
              <a:rPr lang="en-US" sz="3200" b="1" i="1" dirty="0" smtClean="0"/>
              <a:t>Please </a:t>
            </a:r>
            <a:r>
              <a:rPr lang="en-US" sz="3200" b="1" i="1" dirty="0"/>
              <a:t>contact: </a:t>
            </a:r>
          </a:p>
          <a:p>
            <a:pPr marL="0" indent="0" algn="ctr">
              <a:buNone/>
            </a:pPr>
            <a:r>
              <a:rPr lang="en-US" sz="3200" b="1" i="1" dirty="0" smtClean="0"/>
              <a:t>973-353-1630</a:t>
            </a:r>
          </a:p>
          <a:p>
            <a:pPr marL="0" indent="0" algn="ctr">
              <a:buNone/>
            </a:pPr>
            <a:endParaRPr lang="en-US" sz="3200" b="1" i="1" dirty="0"/>
          </a:p>
          <a:p>
            <a:pPr marL="0" indent="0" algn="ctr">
              <a:buNone/>
            </a:pPr>
            <a:r>
              <a:rPr lang="en-US" b="1" i="1" dirty="0" smtClean="0"/>
              <a:t>Habeebah </a:t>
            </a:r>
            <a:r>
              <a:rPr lang="en-US" b="1" i="1" dirty="0"/>
              <a:t>Yasin, Graduate Intern</a:t>
            </a:r>
          </a:p>
          <a:p>
            <a:pPr marL="0" indent="0" algn="ctr">
              <a:buNone/>
            </a:pPr>
            <a:r>
              <a:rPr lang="en-US" b="1" i="1" dirty="0"/>
              <a:t>Donita Devance, Associate Director Office University Community Partnerships </a:t>
            </a:r>
          </a:p>
          <a:p>
            <a:endParaRPr lang="en-US" dirty="0"/>
          </a:p>
        </p:txBody>
      </p:sp>
    </p:spTree>
    <p:extLst>
      <p:ext uri="{BB962C8B-B14F-4D97-AF65-F5344CB8AC3E}">
        <p14:creationId xmlns:p14="http://schemas.microsoft.com/office/powerpoint/2010/main" val="29686440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1514" y="589643"/>
            <a:ext cx="9270999" cy="5666014"/>
          </a:xfrm>
        </p:spPr>
        <p:txBody>
          <a:bodyPr>
            <a:normAutofit/>
          </a:bodyPr>
          <a:lstStyle/>
          <a:p>
            <a:pPr marL="0" indent="0" defTabSz="457200">
              <a:buNone/>
            </a:pPr>
            <a:r>
              <a:rPr lang="en-US" sz="3600" i="1" dirty="0">
                <a:solidFill>
                  <a:prstClr val="black"/>
                </a:solidFill>
                <a:ea typeface="ＭＳ Ｐゴシック" pitchFamily="34" charset="-128"/>
                <a:cs typeface="Arial" charset="0"/>
              </a:rPr>
              <a:t>“</a:t>
            </a:r>
            <a:r>
              <a:rPr lang="en-US" sz="4400" b="1" i="1" dirty="0"/>
              <a:t>I believe we can change the world if we start listening to one another again. Simple, honest, human conversation. Not mediation, negotiation, problem solving, debate or public meetings. Simple, truthful conversations where we have a chance to speak, we each feel heard, and we each listen well</a:t>
            </a:r>
            <a:r>
              <a:rPr lang="en-US" sz="4400" b="1" i="1" dirty="0" smtClean="0"/>
              <a:t>.” – </a:t>
            </a:r>
            <a:r>
              <a:rPr lang="en-US" sz="4400" b="1" dirty="0" smtClean="0">
                <a:solidFill>
                  <a:prstClr val="black"/>
                </a:solidFill>
                <a:ea typeface="ＭＳ Ｐゴシック" pitchFamily="34" charset="-128"/>
                <a:cs typeface="Arial" charset="0"/>
              </a:rPr>
              <a:t>Margaret </a:t>
            </a:r>
            <a:r>
              <a:rPr lang="en-US" sz="4400" b="1" dirty="0">
                <a:solidFill>
                  <a:prstClr val="black"/>
                </a:solidFill>
                <a:ea typeface="ＭＳ Ｐゴシック" pitchFamily="34" charset="-128"/>
                <a:cs typeface="Arial" charset="0"/>
              </a:rPr>
              <a:t>Wheatley</a:t>
            </a:r>
          </a:p>
          <a:p>
            <a:endParaRPr lang="en-US" sz="4800" dirty="0"/>
          </a:p>
        </p:txBody>
      </p:sp>
    </p:spTree>
    <p:extLst>
      <p:ext uri="{BB962C8B-B14F-4D97-AF65-F5344CB8AC3E}">
        <p14:creationId xmlns:p14="http://schemas.microsoft.com/office/powerpoint/2010/main" val="1787194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365125"/>
            <a:ext cx="12302836" cy="1325563"/>
          </a:xfrm>
        </p:spPr>
        <p:txBody>
          <a:bodyPr>
            <a:noAutofit/>
          </a:bodyPr>
          <a:lstStyle/>
          <a:p>
            <a:r>
              <a:rPr lang="en-US" sz="6000" b="1" dirty="0" smtClean="0">
                <a:solidFill>
                  <a:schemeClr val="accent1">
                    <a:lumMod val="75000"/>
                  </a:schemeClr>
                </a:solidFill>
                <a:effectLst>
                  <a:outerShdw blurRad="38100" dist="38100" dir="2700000" algn="tl">
                    <a:srgbClr val="000000">
                      <a:alpha val="43137"/>
                    </a:srgbClr>
                  </a:outerShdw>
                </a:effectLst>
              </a:rPr>
              <a:t>West Ward Community Conversations</a:t>
            </a:r>
            <a:endParaRPr lang="en-US" sz="6000" b="1" dirty="0">
              <a:solidFill>
                <a:schemeClr val="accent1">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en-US" dirty="0" smtClean="0"/>
              <a:t>Purpose:</a:t>
            </a:r>
          </a:p>
          <a:p>
            <a:r>
              <a:rPr lang="en-US" dirty="0" smtClean="0"/>
              <a:t>Open </a:t>
            </a:r>
            <a:r>
              <a:rPr lang="en-US" dirty="0"/>
              <a:t>the dialogue on opportunities and challenges in Newark’s West Ward and identify areas for research and collaborative work to support improved outcomes.</a:t>
            </a:r>
          </a:p>
          <a:p>
            <a:r>
              <a:rPr lang="en-US" dirty="0"/>
              <a:t>H</a:t>
            </a:r>
            <a:r>
              <a:rPr lang="en-US" dirty="0" smtClean="0"/>
              <a:t>ighlight </a:t>
            </a:r>
            <a:r>
              <a:rPr lang="en-US" dirty="0"/>
              <a:t>programs and initiatives that represent the way forward in Education, Public Safety, Economic Development, Housing, Health, etc.</a:t>
            </a:r>
          </a:p>
          <a:p>
            <a:r>
              <a:rPr lang="en-US" dirty="0" smtClean="0"/>
              <a:t>Facilitate </a:t>
            </a:r>
            <a:r>
              <a:rPr lang="en-US" dirty="0"/>
              <a:t>strategic partnerships to increase impacts through targeted planning and action</a:t>
            </a:r>
            <a:r>
              <a:rPr lang="en-US" dirty="0" smtClean="0"/>
              <a:t>.</a:t>
            </a:r>
            <a:endParaRPr lang="en-US" dirty="0"/>
          </a:p>
        </p:txBody>
      </p:sp>
    </p:spTree>
    <p:extLst>
      <p:ext uri="{BB962C8B-B14F-4D97-AF65-F5344CB8AC3E}">
        <p14:creationId xmlns:p14="http://schemas.microsoft.com/office/powerpoint/2010/main" val="1035095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smtClean="0"/>
              <a:t>Public Safety</a:t>
            </a:r>
            <a:endParaRPr lang="en-US" dirty="0"/>
          </a:p>
        </p:txBody>
      </p:sp>
      <p:sp>
        <p:nvSpPr>
          <p:cNvPr id="3" name="Subtitle 2"/>
          <p:cNvSpPr>
            <a:spLocks noGrp="1"/>
          </p:cNvSpPr>
          <p:nvPr>
            <p:ph type="subTitle" idx="1"/>
          </p:nvPr>
        </p:nvSpPr>
        <p:spPr>
          <a:xfrm>
            <a:off x="1524000" y="3602037"/>
            <a:ext cx="9144000" cy="252563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lnSpcReduction="10000"/>
          </a:bodyPr>
          <a:lstStyle/>
          <a:p>
            <a:pPr marL="342900" indent="-342900" algn="l">
              <a:buFont typeface="Wingdings" panose="05000000000000000000" pitchFamily="2" charset="2"/>
              <a:buChar char="q"/>
            </a:pPr>
            <a:r>
              <a:rPr lang="en-US" dirty="0" smtClean="0"/>
              <a:t>Safer Newark Council</a:t>
            </a:r>
          </a:p>
          <a:p>
            <a:pPr algn="l"/>
            <a:r>
              <a:rPr lang="en-US" dirty="0"/>
              <a:t>      </a:t>
            </a:r>
            <a:r>
              <a:rPr lang="en-US" dirty="0" smtClean="0"/>
              <a:t>Elizabeth Ruebman, Executive </a:t>
            </a:r>
            <a:r>
              <a:rPr lang="en-US" dirty="0"/>
              <a:t>Vice </a:t>
            </a:r>
            <a:r>
              <a:rPr lang="en-US" dirty="0" smtClean="0"/>
              <a:t>President, Amplify, Inc. &amp;</a:t>
            </a:r>
          </a:p>
          <a:p>
            <a:pPr algn="l"/>
            <a:r>
              <a:rPr lang="en-US" dirty="0"/>
              <a:t> </a:t>
            </a:r>
            <a:r>
              <a:rPr lang="en-US" dirty="0" smtClean="0"/>
              <a:t>     Dr. Leigh Grossman, Rutgers University–Embedded Researcher, 	Newark Police Department, Real Time Crime Center</a:t>
            </a:r>
          </a:p>
          <a:p>
            <a:pPr marL="342900" indent="-342900" algn="l">
              <a:buFont typeface="Wingdings" panose="05000000000000000000" pitchFamily="2" charset="2"/>
              <a:buChar char="q"/>
            </a:pPr>
            <a:r>
              <a:rPr lang="en-US" dirty="0" smtClean="0"/>
              <a:t>Newark </a:t>
            </a:r>
            <a:r>
              <a:rPr lang="en-US" dirty="0"/>
              <a:t>Community Street Team</a:t>
            </a:r>
          </a:p>
          <a:p>
            <a:pPr algn="l"/>
            <a:r>
              <a:rPr lang="en-US" dirty="0" smtClean="0"/>
              <a:t>      Nathaniel Burkard, </a:t>
            </a:r>
            <a:r>
              <a:rPr lang="en-US" dirty="0"/>
              <a:t>Project Administrator</a:t>
            </a:r>
          </a:p>
        </p:txBody>
      </p:sp>
    </p:spTree>
    <p:extLst>
      <p:ext uri="{BB962C8B-B14F-4D97-AF65-F5344CB8AC3E}">
        <p14:creationId xmlns:p14="http://schemas.microsoft.com/office/powerpoint/2010/main" val="34535541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C-logo-sm.jpg"/>
          <p:cNvPicPr/>
          <p:nvPr/>
        </p:nvPicPr>
        <p:blipFill>
          <a:blip r:embed="rId2"/>
          <a:stretch>
            <a:fillRect/>
          </a:stretch>
        </p:blipFill>
        <p:spPr>
          <a:xfrm>
            <a:off x="147483" y="137652"/>
            <a:ext cx="1720645" cy="1386348"/>
          </a:xfrm>
          <a:prstGeom prst="rect">
            <a:avLst/>
          </a:prstGeom>
        </p:spPr>
      </p:pic>
      <p:sp>
        <p:nvSpPr>
          <p:cNvPr id="5" name="TextBox 4"/>
          <p:cNvSpPr txBox="1"/>
          <p:nvPr/>
        </p:nvSpPr>
        <p:spPr>
          <a:xfrm>
            <a:off x="452284" y="1868129"/>
            <a:ext cx="11638116"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Development of SNC: Developed out of a 2014 public safety retreat</a:t>
            </a:r>
          </a:p>
          <a:p>
            <a:pPr marL="742950" lvl="1" indent="-285750">
              <a:buFont typeface="Arial" panose="020B0604020202020204" pitchFamily="34" charset="0"/>
              <a:buChar char="•"/>
            </a:pPr>
            <a:r>
              <a:rPr lang="en-US" sz="2400" dirty="0" smtClean="0"/>
              <a:t>Generated a list of 35 initiatives underway in Newark</a:t>
            </a:r>
          </a:p>
          <a:p>
            <a:pPr marL="742950" lvl="1" indent="-285750">
              <a:buFont typeface="Arial" panose="020B0604020202020204" pitchFamily="34" charset="0"/>
              <a:buChar char="•"/>
            </a:pPr>
            <a:r>
              <a:rPr lang="en-US" sz="2400" dirty="0" smtClean="0"/>
              <a:t>The issue was not a need for more action, but a need for coordination and integration with a focus on data about the most pressing needs</a:t>
            </a:r>
          </a:p>
          <a:p>
            <a:pPr marL="285750" indent="-285750">
              <a:buFont typeface="Arial" panose="020B0604020202020204" pitchFamily="34" charset="0"/>
              <a:buChar char="•"/>
            </a:pPr>
            <a:r>
              <a:rPr lang="en-US" sz="2400" dirty="0" smtClean="0"/>
              <a:t>Mayor Baraka’s charge to the group: Newark needs an organized and systematic strategy beyond law enforcement alone.</a:t>
            </a:r>
          </a:p>
          <a:p>
            <a:pPr marL="742950" lvl="1" indent="-285750">
              <a:buFont typeface="Arial" panose="020B0604020202020204" pitchFamily="34" charset="0"/>
              <a:buChar char="•"/>
            </a:pPr>
            <a:r>
              <a:rPr lang="en-US" sz="2400" dirty="0" smtClean="0"/>
              <a:t>Provide an independent assessment of the current status of public safety in Newark.</a:t>
            </a:r>
          </a:p>
          <a:p>
            <a:pPr marL="742950" lvl="1" indent="-285750">
              <a:buFont typeface="Arial" panose="020B0604020202020204" pitchFamily="34" charset="0"/>
              <a:buChar char="•"/>
            </a:pPr>
            <a:r>
              <a:rPr lang="en-US" sz="2400" dirty="0" smtClean="0"/>
              <a:t>Identify and promote a set of strategic priorities for improving Newark’s public safety citywide.</a:t>
            </a:r>
          </a:p>
          <a:p>
            <a:pPr marL="742950" lvl="1" indent="-285750">
              <a:buFont typeface="Arial" panose="020B0604020202020204" pitchFamily="34" charset="0"/>
              <a:buChar char="•"/>
            </a:pPr>
            <a:r>
              <a:rPr lang="en-US" sz="2400" dirty="0" smtClean="0"/>
              <a:t>Create a medium for aligning evidence-based and problem-oriented public safety initiatives with these strategic priorities </a:t>
            </a:r>
          </a:p>
          <a:p>
            <a:pPr marL="742950" lvl="1" indent="-285750">
              <a:buFont typeface="Arial" panose="020B0604020202020204" pitchFamily="34" charset="0"/>
              <a:buChar char="•"/>
            </a:pPr>
            <a:endParaRPr lang="en-US" sz="2400" dirty="0"/>
          </a:p>
        </p:txBody>
      </p:sp>
      <p:sp>
        <p:nvSpPr>
          <p:cNvPr id="7" name="Title 1"/>
          <p:cNvSpPr txBox="1">
            <a:spLocks/>
          </p:cNvSpPr>
          <p:nvPr/>
        </p:nvSpPr>
        <p:spPr>
          <a:xfrm>
            <a:off x="0" y="0"/>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smtClean="0"/>
              <a:t>Overview of SNC</a:t>
            </a:r>
            <a:endParaRPr lang="en-US" dirty="0"/>
          </a:p>
        </p:txBody>
      </p:sp>
    </p:spTree>
    <p:extLst>
      <p:ext uri="{BB962C8B-B14F-4D97-AF65-F5344CB8AC3E}">
        <p14:creationId xmlns:p14="http://schemas.microsoft.com/office/powerpoint/2010/main" val="11217345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4500</TotalTime>
  <Words>1968</Words>
  <Application>Microsoft Office PowerPoint</Application>
  <PresentationFormat>Widescreen</PresentationFormat>
  <Paragraphs>284</Paragraphs>
  <Slides>64</Slides>
  <Notes>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ＭＳ Ｐゴシック</vt:lpstr>
      <vt:lpstr>Arial</vt:lpstr>
      <vt:lpstr>Arial Black</vt:lpstr>
      <vt:lpstr>Calibri</vt:lpstr>
      <vt:lpstr>Calibri Light</vt:lpstr>
      <vt:lpstr>Segoe UI Black</vt:lpstr>
      <vt:lpstr>Times New Roman</vt:lpstr>
      <vt:lpstr>Trebuchet MS</vt:lpstr>
      <vt:lpstr>Wingdings</vt:lpstr>
      <vt:lpstr>Office Theme</vt:lpstr>
      <vt:lpstr>West Ward Community Coalition Community Conversations  December 20, 2016</vt:lpstr>
      <vt:lpstr>PowerPoint Presentation</vt:lpstr>
      <vt:lpstr>Hosts</vt:lpstr>
      <vt:lpstr>Agenda</vt:lpstr>
      <vt:lpstr> “Building Brides to the Community”</vt:lpstr>
      <vt:lpstr>PowerPoint Presentation</vt:lpstr>
      <vt:lpstr>West Ward Community Conversations</vt:lpstr>
      <vt:lpstr>Public Safety</vt:lpstr>
      <vt:lpstr>PowerPoint Presentation</vt:lpstr>
      <vt:lpstr>Newark Public Safety Data Review</vt:lpstr>
      <vt:lpstr>PowerPoint Presentation</vt:lpstr>
      <vt:lpstr>PowerPoint Presentation</vt:lpstr>
      <vt:lpstr>The Newark Community Street  Team is…</vt:lpstr>
      <vt:lpstr>NCST PHILOSOPHY…</vt:lpstr>
      <vt:lpstr>Services we provide…</vt:lpstr>
      <vt:lpstr>PowerPoint Presentation</vt:lpstr>
      <vt:lpstr>Education</vt:lpstr>
      <vt:lpstr>C </vt:lpstr>
      <vt:lpstr>The Literacy Partnership</vt:lpstr>
      <vt:lpstr>Jumpstart’s Mission</vt:lpstr>
      <vt:lpstr>West Ward Educational Community Affiliates</vt:lpstr>
      <vt:lpstr>Literacy Volunteer Opportunities</vt:lpstr>
      <vt:lpstr>"The more that you READ, the more things you will KNOW.  The more that you LEARN, the more places you'll GO ." - Dr. Seuss</vt:lpstr>
      <vt:lpstr>PowerPoint Presentation</vt:lpstr>
      <vt:lpstr>PowerPoint Presentation</vt:lpstr>
      <vt:lpstr>Employment</vt:lpstr>
      <vt:lpstr>PowerPoint Presentation</vt:lpstr>
      <vt:lpstr>Express Newark</vt:lpstr>
      <vt:lpstr>Express Newark</vt:lpstr>
      <vt:lpstr>Our History: Founded in 1917</vt:lpstr>
      <vt:lpstr>PowerPoint Presentation</vt:lpstr>
      <vt:lpstr>PowerPoint Presentation</vt:lpstr>
      <vt:lpstr>Economic Development</vt:lpstr>
      <vt:lpstr>Newark Community Economic Development Corporation</vt:lpstr>
      <vt:lpstr> </vt:lpstr>
      <vt:lpstr>Health</vt:lpstr>
      <vt:lpstr>PowerPoint Presentation</vt:lpstr>
      <vt:lpstr>PowerPoint Presentation</vt:lpstr>
      <vt:lpstr>PowerPoint Presentation</vt:lpstr>
      <vt:lpstr>Center for Urban Youth and Families</vt:lpstr>
      <vt:lpstr>CUYF</vt:lpstr>
      <vt:lpstr>CUYF</vt:lpstr>
      <vt:lpstr>CUYF</vt:lpstr>
      <vt:lpstr>CUYF</vt:lpstr>
      <vt:lpstr>Believe in a Healthy Newark NJHI: Building a Culture of Health in NJ Communities Moving to Action Project period: July 1, 2015 – June 30, 2019 This project will cover the South and West Wards in Newark</vt:lpstr>
      <vt:lpstr>PowerPoint Presentation</vt:lpstr>
      <vt:lpstr>Steering Committee</vt:lpstr>
      <vt:lpstr>WHO Definition of Health - 1948</vt:lpstr>
      <vt:lpstr>Housing</vt:lpstr>
      <vt:lpstr>Partnering to Build Vibrant, Safe and Healthy Neighborhoods</vt:lpstr>
      <vt:lpstr>Our investments in Newark’s West Ward</vt:lpstr>
      <vt:lpstr>Our Investments in Resident Leadership</vt:lpstr>
      <vt:lpstr>     Unified Vailsburg               Services Organization </vt:lpstr>
      <vt:lpstr>Neighborhood Plan Community Meeting</vt:lpstr>
      <vt:lpstr>1026-1028 SOUTH ORANGE AVE. RESIDENTIAL RENTALS &amp; THREE STORE FRONTS</vt:lpstr>
      <vt:lpstr>UVSO Rental Properties</vt:lpstr>
      <vt:lpstr>BEFORE AND AFTER PICTURES OF 109-111 MAYBAUM AVE.</vt:lpstr>
      <vt:lpstr>Vailsburg Heights NRTC Project</vt:lpstr>
      <vt:lpstr>PowerPoint Presentation</vt:lpstr>
      <vt:lpstr>PowerPoint Presentation</vt:lpstr>
      <vt:lpstr>Questions</vt:lpstr>
      <vt:lpstr>Next Steps</vt:lpstr>
      <vt:lpstr>For more information &amp; suggestions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OUCP Laptop</dc:creator>
  <cp:lastModifiedBy>OUCP Asst Administrator</cp:lastModifiedBy>
  <cp:revision>69</cp:revision>
  <cp:lastPrinted>2016-12-19T15:36:43Z</cp:lastPrinted>
  <dcterms:created xsi:type="dcterms:W3CDTF">2016-12-08T16:27:28Z</dcterms:created>
  <dcterms:modified xsi:type="dcterms:W3CDTF">2017-08-07T16:03:56Z</dcterms:modified>
  <cp:contentStatus/>
</cp:coreProperties>
</file>