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72" r:id="rId4"/>
    <p:sldId id="271" r:id="rId5"/>
    <p:sldId id="265" r:id="rId6"/>
    <p:sldId id="263" r:id="rId7"/>
    <p:sldId id="270" r:id="rId8"/>
    <p:sldId id="258" r:id="rId9"/>
    <p:sldId id="275" r:id="rId10"/>
    <p:sldId id="273" r:id="rId11"/>
    <p:sldId id="269" r:id="rId12"/>
    <p:sldId id="268" r:id="rId13"/>
    <p:sldId id="274" r:id="rId14"/>
    <p:sldId id="26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64B193-FA96-4E45-BDA3-8A52D88004DE}">
          <p14:sldIdLst>
            <p14:sldId id="256"/>
            <p14:sldId id="257"/>
          </p14:sldIdLst>
        </p14:section>
        <p14:section name="Untitled Section" id="{7DC1DD6A-263D-4B53-9CD3-483B075AEF89}">
          <p14:sldIdLst>
            <p14:sldId id="272"/>
            <p14:sldId id="271"/>
            <p14:sldId id="265"/>
            <p14:sldId id="263"/>
            <p14:sldId id="270"/>
            <p14:sldId id="258"/>
            <p14:sldId id="275"/>
            <p14:sldId id="273"/>
            <p14:sldId id="269"/>
            <p14:sldId id="268"/>
            <p14:sldId id="27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esanas, David" initials="CD" lastIdx="1" clrIdx="0">
    <p:extLst>
      <p:ext uri="{19B8F6BF-5375-455C-9EA6-DF929625EA0E}">
        <p15:presenceInfo xmlns:p15="http://schemas.microsoft.com/office/powerpoint/2012/main" userId="Comesanas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/>
              <a:t>4</a:t>
            </a:r>
            <a:r>
              <a:rPr lang="en-US" sz="4400" baseline="30000" dirty="0"/>
              <a:t>th</a:t>
            </a:r>
            <a:r>
              <a:rPr lang="en-US" sz="4400" dirty="0"/>
              <a:t> &amp; 6</a:t>
            </a:r>
            <a:r>
              <a:rPr lang="en-US" sz="4400" baseline="30000" dirty="0"/>
              <a:t>th</a:t>
            </a:r>
            <a:r>
              <a:rPr lang="en-US" sz="4400" dirty="0"/>
              <a:t> Precincts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437237532808398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C2-43EA-98E2-E242DA276DF4}"/>
                </c:ext>
              </c:extLst>
            </c:dLbl>
            <c:dLbl>
              <c:idx val="1"/>
              <c:layout>
                <c:manualLayout>
                  <c:x val="2.49433234908136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C2-43EA-98E2-E242DA276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Murder</c:v>
                </c:pt>
                <c:pt idx="1">
                  <c:v>Rape</c:v>
                </c:pt>
                <c:pt idx="2">
                  <c:v>Robbery</c:v>
                </c:pt>
                <c:pt idx="3">
                  <c:v>Agg. Assault</c:v>
                </c:pt>
                <c:pt idx="4">
                  <c:v>Burglary</c:v>
                </c:pt>
                <c:pt idx="5">
                  <c:v>Theft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42</c:v>
                </c:pt>
                <c:pt idx="3">
                  <c:v>71</c:v>
                </c:pt>
                <c:pt idx="4">
                  <c:v>41</c:v>
                </c:pt>
                <c:pt idx="5">
                  <c:v>197</c:v>
                </c:pt>
                <c:pt idx="6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2-43EA-98E2-E242DA276D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51002296587926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C2-43EA-98E2-E242DA276DF4}"/>
                </c:ext>
              </c:extLst>
            </c:dLbl>
            <c:dLbl>
              <c:idx val="1"/>
              <c:layout>
                <c:manualLayout>
                  <c:x val="2.00488024934383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C2-43EA-98E2-E242DA276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Murder</c:v>
                </c:pt>
                <c:pt idx="1">
                  <c:v>Rape</c:v>
                </c:pt>
                <c:pt idx="2">
                  <c:v>Robbery</c:v>
                </c:pt>
                <c:pt idx="3">
                  <c:v>Agg. Assault</c:v>
                </c:pt>
                <c:pt idx="4">
                  <c:v>Burglary</c:v>
                </c:pt>
                <c:pt idx="5">
                  <c:v>Theft</c:v>
                </c:pt>
                <c:pt idx="6">
                  <c:v>Total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28</c:v>
                </c:pt>
                <c:pt idx="3">
                  <c:v>88</c:v>
                </c:pt>
                <c:pt idx="4">
                  <c:v>48</c:v>
                </c:pt>
                <c:pt idx="5">
                  <c:v>151</c:v>
                </c:pt>
                <c:pt idx="6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2-43EA-98E2-E242DA276D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0712760"/>
        <c:axId val="380717024"/>
      </c:barChart>
      <c:catAx>
        <c:axId val="380712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717024"/>
        <c:crosses val="autoZero"/>
        <c:auto val="1"/>
        <c:lblAlgn val="ctr"/>
        <c:lblOffset val="100"/>
        <c:noMultiLvlLbl val="0"/>
      </c:catAx>
      <c:valAx>
        <c:axId val="3807170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071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303507D-C879-4CFF-9009-8817182AAAD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9D8593F-1B42-41EE-ACAB-E0D9A4C8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66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5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9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9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E9DD-7823-45F2-BD50-23ADE95869DE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DFDF-C424-4513-BD94-8A02539B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1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may contain: 13 people, including Joe Mccallum, Rodney White and Alexis Amber Trusty, people smi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-4669"/>
            <a:ext cx="10858500" cy="107949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Economics, Housing, and Development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9300" y="3758268"/>
            <a:ext cx="3765550" cy="2146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758268"/>
            <a:ext cx="4216400" cy="2143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274" y="5901735"/>
            <a:ext cx="235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377-387 N. 5</a:t>
            </a:r>
            <a:r>
              <a:rPr lang="en-US" sz="2000" baseline="30000" dirty="0"/>
              <a:t>th</a:t>
            </a:r>
            <a:r>
              <a:rPr lang="en-US" sz="2000" dirty="0"/>
              <a:t> Street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3676646"/>
            <a:ext cx="3536950" cy="222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46700" y="5901735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159-161 Isabella Avenue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93200" y="5901735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Georgia King Village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1726386"/>
            <a:ext cx="406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Inclusionary housing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Increased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Employment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1300" y="938943"/>
            <a:ext cx="154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Goals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30700" y="1702019"/>
            <a:ext cx="353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Rejuvenation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Home ownership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Green space</a:t>
            </a: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61300" y="1698706"/>
            <a:ext cx="414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Cleaner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Brighter neighborhoods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Modern design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33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0"/>
            <a:ext cx="107442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Economics, Housing, and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3500" y="5918200"/>
            <a:ext cx="44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www.partnershipwestinc.org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75246"/>
              </p:ext>
            </p:extLst>
          </p:nvPr>
        </p:nvGraphicFramePr>
        <p:xfrm>
          <a:off x="850899" y="2413000"/>
          <a:ext cx="106171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7199">
                  <a:extLst>
                    <a:ext uri="{9D8B030D-6E8A-4147-A177-3AD203B41FA5}">
                      <a16:colId xmlns:a16="http://schemas.microsoft.com/office/drawing/2014/main" val="2636447818"/>
                    </a:ext>
                  </a:extLst>
                </a:gridCol>
              </a:tblGrid>
              <a:tr h="3505200"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8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Phase I</a:t>
                      </a:r>
                    </a:p>
                    <a:p>
                      <a:endParaRPr lang="en-US"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Schedule 1: 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South Orange Avenue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from Dover Street to Bergen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Street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  Schedule 2: 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</a:rPr>
                        <a:t>Sanford Avenue 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from the Irvington border to the East Orange border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  Schedule 3: 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2600" b="1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</a:rPr>
                        <a:t> Avenue 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from Sanford Avenue to Myrtle Street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  Schedule 4: 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</a:rPr>
                        <a:t>Mt. Vernon Place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from Eder Terrace to Sanford Avenue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702820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718" y="1587500"/>
            <a:ext cx="3924663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0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96" y="1538483"/>
            <a:ext cx="3649603" cy="1325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99" y="89791"/>
            <a:ext cx="10722001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Economics, Housing,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99" y="1079499"/>
            <a:ext cx="10515600" cy="214312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Urban League of Essex County (ULEC)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/>
          </a:p>
          <a:p>
            <a:pPr algn="just">
              <a:spcBef>
                <a:spcPts val="600"/>
              </a:spcBef>
            </a:pPr>
            <a:r>
              <a:rPr lang="en-US" sz="2400" b="1" dirty="0"/>
              <a:t>Constructing new 2- and 3-family homes</a:t>
            </a:r>
          </a:p>
          <a:p>
            <a:pPr lvl="1" algn="just">
              <a:spcBef>
                <a:spcPts val="600"/>
              </a:spcBef>
            </a:pPr>
            <a:r>
              <a:rPr lang="en-US" sz="2000" dirty="0"/>
              <a:t>Generate income for the property owner</a:t>
            </a:r>
          </a:p>
          <a:p>
            <a:pPr lvl="1" algn="just">
              <a:spcBef>
                <a:spcPts val="0"/>
              </a:spcBef>
            </a:pPr>
            <a:r>
              <a:rPr lang="en-US" sz="2000" dirty="0"/>
              <a:t>Encourage more density</a:t>
            </a:r>
          </a:p>
          <a:p>
            <a:pPr lvl="1" algn="just">
              <a:spcBef>
                <a:spcPts val="0"/>
              </a:spcBef>
            </a:pPr>
            <a:r>
              <a:rPr lang="en-US" sz="2000" dirty="0"/>
              <a:t>Provide an alternative option for affordable income residents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99" y="3301203"/>
            <a:ext cx="5134001" cy="2644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81" y="6024563"/>
            <a:ext cx="3067238" cy="501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5972" y="3222622"/>
            <a:ext cx="58215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cap="all" dirty="0"/>
              <a:t>HOUSING COUNSELING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Financial Education and Empowerment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Rental Counseling and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Credit and Financial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Homeownership Education and 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Homeowner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Foreclosure Prevention and Rescue Counseling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cap="all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0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680" y="3636767"/>
            <a:ext cx="4781120" cy="2468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99" y="352425"/>
            <a:ext cx="107188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Economics, Housing,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98600"/>
            <a:ext cx="10515601" cy="4678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West Side Heights</a:t>
            </a:r>
          </a:p>
          <a:p>
            <a:pPr lvl="1"/>
            <a:r>
              <a:rPr lang="en-US" dirty="0"/>
              <a:t>Revitalize a blighted neighborhood</a:t>
            </a:r>
          </a:p>
          <a:p>
            <a:pPr lvl="1"/>
            <a:r>
              <a:rPr lang="en-US" dirty="0"/>
              <a:t>Increase population density along the main corridor</a:t>
            </a:r>
          </a:p>
          <a:p>
            <a:pPr lvl="1"/>
            <a:r>
              <a:rPr lang="en-US" dirty="0"/>
              <a:t>Provide a boost to neighborhood businesses</a:t>
            </a:r>
          </a:p>
          <a:p>
            <a:pPr lvl="1"/>
            <a:r>
              <a:rPr lang="en-US" dirty="0"/>
              <a:t>Provide homeownership opportunities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36768"/>
            <a:ext cx="5734481" cy="25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186"/>
            <a:ext cx="10515600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Economics, Housing, and Development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4734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Fairmount Heights PSE&amp;G Switching Station and Art Wall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896453"/>
            <a:ext cx="88917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40434"/>
            <a:ext cx="6344258" cy="2884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904" y="3640434"/>
            <a:ext cx="4354896" cy="2884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895474"/>
            <a:ext cx="56001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Phase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 existing blighted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Neighborhood beautification mural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scale infrastructure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8378" y="1890700"/>
            <a:ext cx="524840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Phase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Mixed use commercial and residential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 of anchor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Green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5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604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West Ward Community Coalition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Community Conversations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3281453"/>
          </a:xfrm>
        </p:spPr>
        <p:txBody>
          <a:bodyPr>
            <a:norm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Building a Stronger Community: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Transforming the West Ward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May 2019 </a:t>
            </a:r>
          </a:p>
        </p:txBody>
      </p:sp>
    </p:spTree>
    <p:extLst>
      <p:ext uri="{BB962C8B-B14F-4D97-AF65-F5344CB8AC3E}">
        <p14:creationId xmlns:p14="http://schemas.microsoft.com/office/powerpoint/2010/main" val="40256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4112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Health and Wellness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7418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Federally Qualified Health Center (FQHC)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Saint James Medical Center 432-446 South Orange Avenue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Addresses medical needs and physical health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Prevention, Screening, and Monitoring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Family Planning, OBGYN, Pediatrics, and WIC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Adult Medicine and Geriatrics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Social Work and Integrated Pediatric Behavioral Health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4060825"/>
            <a:ext cx="10515599" cy="2266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901" y="1625603"/>
            <a:ext cx="2066795" cy="12728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05173" y="2833340"/>
            <a:ext cx="2981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saintjameshealth.com</a:t>
            </a:r>
          </a:p>
        </p:txBody>
      </p:sp>
    </p:spTree>
    <p:extLst>
      <p:ext uri="{BB962C8B-B14F-4D97-AF65-F5344CB8AC3E}">
        <p14:creationId xmlns:p14="http://schemas.microsoft.com/office/powerpoint/2010/main" val="218195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70" y="3852863"/>
            <a:ext cx="10722859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250" y="2470787"/>
            <a:ext cx="3986179" cy="855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Health and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Anchor health and wellness-based institutions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LA Fitness 237-249 South Orange Avenue (corner of Bergen Street)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Adds fresh look to a major intersection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Promotes physical health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Demonstrates sustained financial growth in the community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26154" y="3193044"/>
            <a:ext cx="2127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lafitness.com</a:t>
            </a:r>
          </a:p>
        </p:txBody>
      </p:sp>
    </p:spTree>
    <p:extLst>
      <p:ext uri="{BB962C8B-B14F-4D97-AF65-F5344CB8AC3E}">
        <p14:creationId xmlns:p14="http://schemas.microsoft.com/office/powerpoint/2010/main" val="232178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85100" y="0"/>
            <a:ext cx="7137400" cy="1286478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Education and Recreation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2235" y="914401"/>
            <a:ext cx="5816165" cy="273217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North Ward Center’s new Recreation Center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Help to rejuvenate Roseville section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Promote a healthier, active lifestyle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Provide an alternative to youth on the streets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	   northwardcenter.org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3874" y="3460624"/>
            <a:ext cx="6311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The Center for Autism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Modern, well thought out facility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Provides support for families dealing with Autism Spectrum Disorders (ASDs) and Pervasive Developmental Delays (PDD)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Continued education and recreation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		  </a:t>
            </a:r>
            <a:r>
              <a:rPr lang="en-US" sz="2400" dirty="0"/>
              <a:t>centerforautismnj.org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35" y="3336715"/>
            <a:ext cx="4826964" cy="2583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111342"/>
            <a:ext cx="5323490" cy="23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7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510" y="-93064"/>
            <a:ext cx="7370380" cy="142309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Education and Recreation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Boylan Street Recreation Center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497" y="1183943"/>
            <a:ext cx="51214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West Ward Senior Center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Provide recreation for senior citizens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Maximize use of already existing facility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Encourage seniors to engage in a more active lifestyle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4700" y="4013200"/>
            <a:ext cx="57301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 dirty="0"/>
              <a:t>D.O.R.C.A. Boxing Program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Promotes healthy lifestyle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Reinforces the importance of academics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Teaches social interaction and conduct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48" y="3389802"/>
            <a:ext cx="5041249" cy="2471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711" y="1241038"/>
            <a:ext cx="5830114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3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Education and Recreation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7263"/>
            <a:ext cx="10515600" cy="4851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Essex County Donald M. Payne Sr. School of Technology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14" y="4337473"/>
            <a:ext cx="2746911" cy="1833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888" y="4317118"/>
            <a:ext cx="2599787" cy="1832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88" y="4317118"/>
            <a:ext cx="2593334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723" y="1485900"/>
            <a:ext cx="6751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State of the art educational facility and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Culinary 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Law, Public Safety, Corrections &amp; Security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Web Design / Game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Cosmetology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Trades &amp; Technology</a:t>
            </a:r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23274" y="1883465"/>
            <a:ext cx="4642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Accounting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Performing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Music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Digital Filmmaking &amp; Television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Entertainment &amp; Production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Graphic &amp; Fashion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5555" y="1883465"/>
            <a:ext cx="1921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Masonry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Plumbing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Carpentry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117" y="4317118"/>
            <a:ext cx="302697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b="8309"/>
          <a:stretch/>
        </p:blipFill>
        <p:spPr>
          <a:xfrm>
            <a:off x="5066010" y="4209067"/>
            <a:ext cx="2743723" cy="22123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943" y="176597"/>
            <a:ext cx="4642699" cy="3298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47" y="116655"/>
            <a:ext cx="10744454" cy="1302243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Public Safety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1072055" y="1418898"/>
            <a:ext cx="5612331" cy="297968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3 New Police Precincts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Smaller coverage areas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Faster response times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 better understanding of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/>
              <a:t>    community dynamics</a:t>
            </a:r>
          </a:p>
          <a:p>
            <a:pPr marL="0" indent="0">
              <a:buNone/>
            </a:pPr>
            <a:r>
              <a:rPr lang="en-US" dirty="0"/>
              <a:t>   	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468" y="4667487"/>
            <a:ext cx="3333333" cy="2066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833" y="176597"/>
            <a:ext cx="2209524" cy="4805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7404" y="3314700"/>
            <a:ext cx="44316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Precincts and Coverage Area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Precinct – Fairmount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Precinct – West Side Park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6</a:t>
            </a:r>
            <a:r>
              <a:rPr lang="en-US" sz="2000" baseline="30000" dirty="0"/>
              <a:t>th</a:t>
            </a:r>
            <a:r>
              <a:rPr lang="en-US" sz="2000" dirty="0"/>
              <a:t> Precinct – </a:t>
            </a:r>
            <a:r>
              <a:rPr lang="en-US" sz="2000" dirty="0" err="1"/>
              <a:t>Vailsburg</a:t>
            </a:r>
            <a:r>
              <a:rPr lang="en-US" sz="2000" dirty="0"/>
              <a:t> / Ivy Hill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Precinct – Roseville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036" y="5529784"/>
            <a:ext cx="41510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dirty="0"/>
              <a:t>Essex County Sheriff's Patrol HQ</a:t>
            </a:r>
          </a:p>
          <a:p>
            <a:r>
              <a:rPr lang="en-US" dirty="0"/>
              <a:t>   (West Market Street and Myrtle Avenue)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592" y="2627112"/>
            <a:ext cx="2052590" cy="20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8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245644" y="2767280"/>
            <a:ext cx="3594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decline in total crime</a:t>
            </a:r>
          </a:p>
        </p:txBody>
      </p:sp>
    </p:spTree>
    <p:extLst>
      <p:ext uri="{BB962C8B-B14F-4D97-AF65-F5344CB8AC3E}">
        <p14:creationId xmlns:p14="http://schemas.microsoft.com/office/powerpoint/2010/main" val="256549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618</Words>
  <Application>Microsoft Office PowerPoint</Application>
  <PresentationFormat>Widescreen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West Ward Community Coalition Community Conversations</vt:lpstr>
      <vt:lpstr>Community Health and Wellness</vt:lpstr>
      <vt:lpstr>Community Health and Wellness</vt:lpstr>
      <vt:lpstr>Education and Recreation</vt:lpstr>
      <vt:lpstr>Education and Recreation Boylan Street Recreation Center</vt:lpstr>
      <vt:lpstr>Education and Recreation</vt:lpstr>
      <vt:lpstr>Public Safety</vt:lpstr>
      <vt:lpstr>PowerPoint Presentation</vt:lpstr>
      <vt:lpstr>Economics, Housing, and Development</vt:lpstr>
      <vt:lpstr>Economics, Housing, and Development</vt:lpstr>
      <vt:lpstr>Economics, Housing, and Development</vt:lpstr>
      <vt:lpstr>Economics, Housing, and Development</vt:lpstr>
      <vt:lpstr>Economics, Housing, and Development</vt:lpstr>
    </vt:vector>
  </TitlesOfParts>
  <Company>City of Newark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Comesanas, David</dc:creator>
  <cp:lastModifiedBy>Donita Devance-Manzini</cp:lastModifiedBy>
  <cp:revision>115</cp:revision>
  <cp:lastPrinted>2019-04-18T15:00:16Z</cp:lastPrinted>
  <dcterms:created xsi:type="dcterms:W3CDTF">2019-03-29T14:07:57Z</dcterms:created>
  <dcterms:modified xsi:type="dcterms:W3CDTF">2021-07-26T16:23:57Z</dcterms:modified>
</cp:coreProperties>
</file>